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76" r:id="rId3"/>
    <p:sldId id="277" r:id="rId4"/>
    <p:sldId id="279" r:id="rId5"/>
    <p:sldId id="283" r:id="rId6"/>
    <p:sldId id="281" r:id="rId7"/>
    <p:sldId id="306" r:id="rId8"/>
    <p:sldId id="284" r:id="rId9"/>
    <p:sldId id="285" r:id="rId10"/>
    <p:sldId id="286" r:id="rId11"/>
    <p:sldId id="280" r:id="rId12"/>
    <p:sldId id="287" r:id="rId13"/>
    <p:sldId id="288" r:id="rId14"/>
    <p:sldId id="289" r:id="rId15"/>
    <p:sldId id="290" r:id="rId16"/>
    <p:sldId id="292" r:id="rId17"/>
    <p:sldId id="291" r:id="rId18"/>
    <p:sldId id="293" r:id="rId19"/>
    <p:sldId id="294" r:id="rId20"/>
    <p:sldId id="295" r:id="rId21"/>
    <p:sldId id="296" r:id="rId22"/>
    <p:sldId id="308" r:id="rId23"/>
    <p:sldId id="300" r:id="rId24"/>
    <p:sldId id="301" r:id="rId25"/>
    <p:sldId id="298" r:id="rId26"/>
    <p:sldId id="302" r:id="rId27"/>
    <p:sldId id="303" r:id="rId28"/>
    <p:sldId id="310" r:id="rId29"/>
    <p:sldId id="304" r:id="rId3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23B00"/>
    <a:srgbClr val="3399FF"/>
  </p:clrMru>
</p:presentationPr>
</file>

<file path=ppt/tableStyles.xml><?xml version="1.0" encoding="utf-8"?>
<a:tblStyleLst xmlns:a="http://schemas.openxmlformats.org/drawingml/2006/main" def="{5C22544A-7EE6-4342-B048-85BDC9FD1C3A}"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1158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6806199-8819-4AFE-A7D4-D7C001948920}" type="datetimeFigureOut">
              <a:rPr lang="ru-RU" smtClean="0"/>
              <a:pPr/>
              <a:t>25.03.2014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E26E352-DC48-488A-AD0D-8ED53261AD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6806199-8819-4AFE-A7D4-D7C001948920}" type="datetimeFigureOut">
              <a:rPr lang="ru-RU" smtClean="0"/>
              <a:pPr/>
              <a:t>25.03.2014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E26E352-DC48-488A-AD0D-8ED53261AD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6806199-8819-4AFE-A7D4-D7C001948920}" type="datetimeFigureOut">
              <a:rPr lang="ru-RU" smtClean="0"/>
              <a:pPr/>
              <a:t>25.03.2014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E26E352-DC48-488A-AD0D-8ED53261AD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6806199-8819-4AFE-A7D4-D7C001948920}" type="datetimeFigureOut">
              <a:rPr lang="ru-RU" smtClean="0"/>
              <a:pPr/>
              <a:t>25.03.2014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E26E352-DC48-488A-AD0D-8ED53261AD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6806199-8819-4AFE-A7D4-D7C001948920}" type="datetimeFigureOut">
              <a:rPr lang="ru-RU" smtClean="0"/>
              <a:pPr/>
              <a:t>25.03.2014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E26E352-DC48-488A-AD0D-8ED53261AD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6806199-8819-4AFE-A7D4-D7C001948920}" type="datetimeFigureOut">
              <a:rPr lang="ru-RU" smtClean="0"/>
              <a:pPr/>
              <a:t>25.03.2014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E26E352-DC48-488A-AD0D-8ED53261AD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6806199-8819-4AFE-A7D4-D7C001948920}" type="datetimeFigureOut">
              <a:rPr lang="ru-RU" smtClean="0"/>
              <a:pPr/>
              <a:t>25.03.2014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E26E352-DC48-488A-AD0D-8ED53261AD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6806199-8819-4AFE-A7D4-D7C001948920}" type="datetimeFigureOut">
              <a:rPr lang="ru-RU" smtClean="0"/>
              <a:pPr/>
              <a:t>25.03.2014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E26E352-DC48-488A-AD0D-8ED53261AD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6806199-8819-4AFE-A7D4-D7C001948920}" type="datetimeFigureOut">
              <a:rPr lang="ru-RU" smtClean="0"/>
              <a:pPr/>
              <a:t>25.03.2014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E26E352-DC48-488A-AD0D-8ED53261AD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6806199-8819-4AFE-A7D4-D7C001948920}" type="datetimeFigureOut">
              <a:rPr lang="ru-RU" smtClean="0"/>
              <a:pPr/>
              <a:t>25.03.2014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E26E352-DC48-488A-AD0D-8ED53261AD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6806199-8819-4AFE-A7D4-D7C001948920}" type="datetimeFigureOut">
              <a:rPr lang="ru-RU" smtClean="0"/>
              <a:pPr/>
              <a:t>25.03.2014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E26E352-DC48-488A-AD0D-8ED53261AD6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36806199-8819-4AFE-A7D4-D7C001948920}" type="datetimeFigureOut">
              <a:rPr lang="ru-RU" smtClean="0"/>
              <a:pPr/>
              <a:t>25.03.2014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BE26E352-DC48-488A-AD0D-8ED53261AD6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1343139_world_map_4[2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0104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85852" y="714356"/>
            <a:ext cx="6843706" cy="185054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800" b="1" dirty="0" smtClean="0">
                <a:solidFill>
                  <a:srgbClr val="923B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/>
            </a:r>
            <a:br>
              <a:rPr lang="ru-RU" sz="4800" b="1" dirty="0" smtClean="0">
                <a:solidFill>
                  <a:srgbClr val="923B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</a:br>
            <a:r>
              <a:rPr lang="ru-RU" sz="4800" dirty="0" smtClean="0">
                <a:solidFill>
                  <a:srgbClr val="923B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/>
            </a:r>
            <a:br>
              <a:rPr lang="ru-RU" sz="4800" dirty="0" smtClean="0">
                <a:solidFill>
                  <a:srgbClr val="923B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</a:br>
            <a:r>
              <a:rPr lang="ru-RU" sz="48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Урок </a:t>
            </a:r>
            <a:r>
              <a:rPr lang="ru-RU" sz="48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географии</a:t>
            </a:r>
            <a:br>
              <a:rPr lang="ru-RU" sz="48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</a:br>
            <a:r>
              <a:rPr lang="ru-RU" sz="480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9 класс</a:t>
            </a:r>
            <a:endParaRPr lang="ru-RU" sz="4800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00166" y="2643182"/>
            <a:ext cx="6400800" cy="1752600"/>
          </a:xfrm>
        </p:spPr>
        <p:txBody>
          <a:bodyPr>
            <a:normAutofit fontScale="92500" lnSpcReduction="20000"/>
          </a:bodyPr>
          <a:lstStyle/>
          <a:p>
            <a:pPr algn="ctr"/>
            <a:endParaRPr lang="ru-RU" sz="60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  <a:p>
            <a:pPr algn="ctr"/>
            <a:r>
              <a:rPr lang="ru-RU" sz="86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Япония </a:t>
            </a:r>
            <a:endParaRPr lang="ru-RU" sz="8600" b="1" i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F:\typhoon_v_japonii_03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5918" y="357166"/>
            <a:ext cx="5715000" cy="3810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14282" y="4286256"/>
            <a:ext cx="864399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latin typeface="Georgia" pitchFamily="18" charset="0"/>
              </a:rPr>
              <a:t>После подводных землетрясений возникают огромные волны – цунами, достигающие при приближении к берегу высоты 10 м </a:t>
            </a:r>
            <a:endParaRPr lang="ru-RU" sz="3600" dirty="0">
              <a:latin typeface="Georgia" pitchFamily="18" charset="0"/>
            </a:endParaRPr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357166"/>
            <a:ext cx="5572164" cy="6093684"/>
          </a:xfrm>
          <a:prstGeom prst="rect">
            <a:avLst/>
          </a:prstGeom>
          <a:noFill/>
        </p:spPr>
      </p:pic>
      <p:sp>
        <p:nvSpPr>
          <p:cNvPr id="9" name="Стрелка вправо 8"/>
          <p:cNvSpPr/>
          <p:nvPr/>
        </p:nvSpPr>
        <p:spPr>
          <a:xfrm flipH="1">
            <a:off x="6072198" y="642918"/>
            <a:ext cx="714380" cy="428628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6357950" y="1142984"/>
            <a:ext cx="235745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Остров Хоккайдо 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11" name="Стрелка вправо 10"/>
          <p:cNvSpPr/>
          <p:nvPr/>
        </p:nvSpPr>
        <p:spPr>
          <a:xfrm rot="9971375">
            <a:off x="5258234" y="3301309"/>
            <a:ext cx="781144" cy="457323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6357950" y="3143248"/>
            <a:ext cx="214314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Остров</a:t>
            </a:r>
          </a:p>
          <a:p>
            <a:pPr algn="ctr"/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Хонсю 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4286248" y="4643446"/>
            <a:ext cx="214314" cy="142876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4714876" y="4572008"/>
            <a:ext cx="17859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Georgia" pitchFamily="18" charset="0"/>
              </a:rPr>
              <a:t>Токио</a:t>
            </a:r>
            <a:endParaRPr lang="ru-RU" sz="2400" b="1" dirty="0">
              <a:latin typeface="Georgia" pitchFamily="18" charset="0"/>
            </a:endParaRPr>
          </a:p>
        </p:txBody>
      </p:sp>
    </p:spTree>
  </p:cSld>
  <p:clrMapOvr>
    <a:masterClrMapping/>
  </p:clrMapOvr>
  <p:transition spd="slow"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/>
      <p:bldP spid="11" grpId="0" animBg="1"/>
      <p:bldP spid="12" grpId="0"/>
      <p:bldP spid="1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IMG_030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 Box 6"/>
          <p:cNvSpPr txBox="1">
            <a:spLocks noChangeArrowheads="1"/>
          </p:cNvSpPr>
          <p:nvPr/>
        </p:nvSpPr>
        <p:spPr bwMode="auto">
          <a:xfrm>
            <a:off x="0" y="4611231"/>
            <a:ext cx="9144000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000" b="1" dirty="0">
                <a:solidFill>
                  <a:schemeClr val="bg1"/>
                </a:solidFill>
                <a:latin typeface="Georgia" pitchFamily="18" charset="0"/>
              </a:rPr>
              <a:t>Большинство  японских макак живет в холодных, покрытых лесами горах на севере Японии. Эти обезьянки нашли потрясающий способ согреться даже в самый лютый мороз. Они просто принимают горячую ванну! В данной местности из-под земли бьют горячие источники, образовывая готовые «ванны» с теплой водой. Греясь в них, МАКАКИ могут оставаться в горах всю зиму.</a:t>
            </a:r>
          </a:p>
        </p:txBody>
      </p:sp>
    </p:spTree>
  </p:cSld>
  <p:clrMapOvr>
    <a:masterClrMapping/>
  </p:clrMapOvr>
  <p:transition spd="slow">
    <p:zoom dir="in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F:\0001-001-JAponija-Rabotu-vypolnili-Burkova-E.-Andrijanova-K.-10-A-klass[2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7290" y="357166"/>
            <a:ext cx="6500826" cy="487562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357158" y="5286388"/>
            <a:ext cx="842968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atin typeface="Georgia" pitchFamily="18" charset="0"/>
              </a:rPr>
              <a:t>Высочайшая гора Японии – гора Фудзияма высотой 3776 м. Она священна для японцев.</a:t>
            </a:r>
            <a:endParaRPr lang="ru-RU" sz="2800" dirty="0">
              <a:latin typeface="Georgia" pitchFamily="18" charset="0"/>
            </a:endParaRPr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 descr="F:\8339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214290"/>
            <a:ext cx="4193385" cy="2795590"/>
          </a:xfrm>
          <a:prstGeom prst="rect">
            <a:avLst/>
          </a:prstGeom>
          <a:noFill/>
        </p:spPr>
      </p:pic>
      <p:pic>
        <p:nvPicPr>
          <p:cNvPr id="41987" name="Picture 3" descr="F:\Risovye%20polya[1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86182" y="2500306"/>
            <a:ext cx="5046691" cy="3548011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357158" y="3286124"/>
            <a:ext cx="314327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atin typeface="Georgia" pitchFamily="18" charset="0"/>
              </a:rPr>
              <a:t>Хозяйственная деятельность жителей острова, да и всей Японии – выращивание риса. </a:t>
            </a:r>
            <a:endParaRPr lang="ru-RU" sz="2800" dirty="0">
              <a:latin typeface="Georgia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286380" y="857232"/>
            <a:ext cx="30003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Рисовые поля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 descr="F:\23d8acee-604a-40c4-8344-e14ed453774a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5" y="357166"/>
            <a:ext cx="4523811" cy="607223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5072066" y="428604"/>
            <a:ext cx="378621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Самурай</a:t>
            </a:r>
            <a:r>
              <a:rPr lang="ru-RU" sz="2400" dirty="0" smtClean="0">
                <a:latin typeface="Georgia" pitchFamily="18" charset="0"/>
              </a:rPr>
              <a:t> - означает «слуга», другое слово, означающее самурая, – «</a:t>
            </a:r>
            <a:r>
              <a:rPr lang="ru-RU" sz="2400" dirty="0" err="1" smtClean="0">
                <a:latin typeface="Georgia" pitchFamily="18" charset="0"/>
              </a:rPr>
              <a:t>буси</a:t>
            </a:r>
            <a:r>
              <a:rPr lang="ru-RU" sz="2400" dirty="0" smtClean="0">
                <a:latin typeface="Georgia" pitchFamily="18" charset="0"/>
              </a:rPr>
              <a:t>» – воин.</a:t>
            </a:r>
            <a:endParaRPr lang="ru-RU" sz="2400" dirty="0">
              <a:latin typeface="Georgia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000628" y="2056686"/>
            <a:ext cx="3786214" cy="40626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Georgia" pitchFamily="18" charset="0"/>
              </a:rPr>
              <a:t>Около 500 лет тому назад в Японии армии самураев  охраняли земли местных феодалов.</a:t>
            </a:r>
            <a:r>
              <a:rPr lang="ru-RU" sz="2400" b="1" dirty="0" smtClean="0">
                <a:latin typeface="Georgia" pitchFamily="18" charset="0"/>
              </a:rPr>
              <a:t> </a:t>
            </a:r>
            <a:r>
              <a:rPr lang="ru-RU" sz="2400" dirty="0" smtClean="0">
                <a:latin typeface="Georgia" pitchFamily="18" charset="0"/>
              </a:rPr>
              <a:t>Каждый самурай имел   право носить 2 меча: большой и малый. Большой для  битвы, малый для совершения харакири.</a:t>
            </a:r>
          </a:p>
          <a:p>
            <a:pPr algn="ctr"/>
            <a:endParaRPr lang="ru-RU" dirty="0"/>
          </a:p>
        </p:txBody>
      </p:sp>
    </p:spTree>
  </p:cSld>
  <p:clrMapOvr>
    <a:masterClrMapping/>
  </p:clrMapOvr>
  <p:transition spd="slow">
    <p:wipe dir="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14678" y="214290"/>
            <a:ext cx="5572164" cy="6093684"/>
          </a:xfrm>
          <a:prstGeom prst="rect">
            <a:avLst/>
          </a:prstGeom>
          <a:noFill/>
        </p:spPr>
      </p:pic>
      <p:sp>
        <p:nvSpPr>
          <p:cNvPr id="3" name="Стрелка вправо 2"/>
          <p:cNvSpPr/>
          <p:nvPr/>
        </p:nvSpPr>
        <p:spPr>
          <a:xfrm rot="1309103" flipH="1">
            <a:off x="5265967" y="5424686"/>
            <a:ext cx="428628" cy="357190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5857884" y="5286388"/>
            <a:ext cx="242889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Остров </a:t>
            </a:r>
            <a:r>
              <a:rPr lang="ru-RU" sz="28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Сикокку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5" name="Стрелка вправо 4"/>
          <p:cNvSpPr/>
          <p:nvPr/>
        </p:nvSpPr>
        <p:spPr>
          <a:xfrm rot="14061464" flipH="1">
            <a:off x="2740559" y="4586741"/>
            <a:ext cx="571286" cy="357190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785786" y="3714752"/>
            <a:ext cx="29289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Остров Кюсю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</p:spTree>
  </p:cSld>
  <p:clrMapOvr>
    <a:masterClrMapping/>
  </p:clrMapOvr>
  <p:transition spd="slow"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 animBg="1"/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 descr="F:\_a9531ff0e4870aa95eb424d26ac82b78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72132" y="3214686"/>
            <a:ext cx="3031465" cy="3084516"/>
          </a:xfrm>
          <a:prstGeom prst="rect">
            <a:avLst/>
          </a:prstGeom>
          <a:noFill/>
        </p:spPr>
      </p:pic>
      <p:pic>
        <p:nvPicPr>
          <p:cNvPr id="43011" name="Picture 3" descr="F:\getimage0[1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428604"/>
            <a:ext cx="4363127" cy="3305178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4857752" y="1000108"/>
            <a:ext cx="371477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Georgia" pitchFamily="18" charset="0"/>
              </a:rPr>
              <a:t>Чайная церемония</a:t>
            </a:r>
          </a:p>
          <a:p>
            <a:pPr algn="ctr"/>
            <a:r>
              <a:rPr lang="ru-RU" sz="3200" b="1" dirty="0" smtClean="0">
                <a:latin typeface="Georgia" pitchFamily="18" charset="0"/>
              </a:rPr>
              <a:t>(</a:t>
            </a:r>
            <a:r>
              <a:rPr lang="ru-RU" sz="3200" dirty="0" smtClean="0">
                <a:latin typeface="Georgia" pitchFamily="18" charset="0"/>
              </a:rPr>
              <a:t>«</a:t>
            </a:r>
            <a:r>
              <a:rPr lang="ru-RU" sz="3200" dirty="0" err="1" smtClean="0">
                <a:latin typeface="Georgia" pitchFamily="18" charset="0"/>
              </a:rPr>
              <a:t>тя</a:t>
            </a:r>
            <a:r>
              <a:rPr lang="ru-RU" sz="3200" dirty="0" smtClean="0">
                <a:latin typeface="Georgia" pitchFamily="18" charset="0"/>
              </a:rPr>
              <a:t> но </a:t>
            </a:r>
            <a:r>
              <a:rPr lang="ru-RU" sz="3200" dirty="0" err="1" smtClean="0">
                <a:latin typeface="Georgia" pitchFamily="18" charset="0"/>
              </a:rPr>
              <a:t>ю</a:t>
            </a:r>
            <a:r>
              <a:rPr lang="ru-RU" sz="3200" dirty="0" smtClean="0">
                <a:latin typeface="Georgia" pitchFamily="18" charset="0"/>
              </a:rPr>
              <a:t>»)</a:t>
            </a:r>
            <a:endParaRPr lang="ru-RU" sz="3200" dirty="0">
              <a:latin typeface="Georgia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5720" y="3786190"/>
            <a:ext cx="500636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Georgia" pitchFamily="18" charset="0"/>
              </a:rPr>
              <a:t>Все участники церемонии садятся на пол, один из них насыпает в чашку порошок – растертый в пудру зеленый чай, заливает водой и метелочкой взбивает в пену. Обряд происходит в полном молчании. Особое внимание уделяется качеству воды.</a:t>
            </a:r>
            <a:endParaRPr lang="ru-RU" sz="2000" b="1" dirty="0">
              <a:latin typeface="Georgia" pitchFamily="18" charset="0"/>
            </a:endParaRPr>
          </a:p>
        </p:txBody>
      </p:sp>
    </p:spTree>
  </p:cSld>
  <p:clrMapOvr>
    <a:masterClrMapping/>
  </p:clrMapOvr>
  <p:transition spd="slow">
    <p:wheel spokes="2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285720" y="500042"/>
            <a:ext cx="3657600" cy="56938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 dirty="0">
                <a:latin typeface="Georgia" pitchFamily="18" charset="0"/>
              </a:rPr>
              <a:t>Японцы любят выращивать уменьшенные версии деревьев.</a:t>
            </a:r>
          </a:p>
          <a:p>
            <a:pPr algn="ctr"/>
            <a:endParaRPr lang="ru-RU" sz="2400" b="1" dirty="0" smtClean="0">
              <a:latin typeface="Georgia" pitchFamily="18" charset="0"/>
            </a:endParaRPr>
          </a:p>
          <a:p>
            <a:pPr algn="ctr"/>
            <a:r>
              <a:rPr lang="ru-RU" sz="2400" b="1" dirty="0" smtClean="0">
                <a:latin typeface="Georgia" pitchFamily="18" charset="0"/>
              </a:rPr>
              <a:t>Их </a:t>
            </a:r>
            <a:r>
              <a:rPr lang="ru-RU" sz="2400" b="1" dirty="0">
                <a:latin typeface="Georgia" pitchFamily="18" charset="0"/>
              </a:rPr>
              <a:t>сажают  в  горшки и подрезают так, что эти               </a:t>
            </a:r>
            <a:endParaRPr lang="ru-RU" sz="2400" b="1" dirty="0" smtClean="0">
              <a:latin typeface="Georgia" pitchFamily="18" charset="0"/>
            </a:endParaRPr>
          </a:p>
          <a:p>
            <a:pPr algn="ctr"/>
            <a:r>
              <a:rPr lang="ru-RU" sz="2400" b="1" dirty="0" smtClean="0">
                <a:latin typeface="Georgia" pitchFamily="18" charset="0"/>
              </a:rPr>
              <a:t>« </a:t>
            </a:r>
            <a:r>
              <a:rPr lang="ru-RU" sz="2400" b="1" dirty="0">
                <a:latin typeface="Georgia" pitchFamily="18" charset="0"/>
              </a:rPr>
              <a:t>карликовые»  деревца вырастают только до 60 сантиметров!</a:t>
            </a:r>
          </a:p>
          <a:p>
            <a:pPr algn="ctr"/>
            <a:r>
              <a:rPr lang="ru-RU" sz="2400" b="1" dirty="0">
                <a:latin typeface="Georgia" pitchFamily="18" charset="0"/>
              </a:rPr>
              <a:t>  </a:t>
            </a:r>
            <a:endParaRPr lang="ru-RU" sz="2400" b="1" dirty="0" smtClean="0">
              <a:latin typeface="Georgia" pitchFamily="18" charset="0"/>
            </a:endParaRPr>
          </a:p>
          <a:p>
            <a:pPr algn="ctr"/>
            <a:r>
              <a:rPr lang="ru-RU" sz="2400" b="1" dirty="0" smtClean="0">
                <a:latin typeface="Georgia" pitchFamily="18" charset="0"/>
              </a:rPr>
              <a:t> </a:t>
            </a:r>
            <a:r>
              <a:rPr lang="ru-RU" sz="2400" b="1" dirty="0">
                <a:latin typeface="Georgia" pitchFamily="18" charset="0"/>
              </a:rPr>
              <a:t>Так называемые  </a:t>
            </a:r>
          </a:p>
          <a:p>
            <a:pPr algn="ctr"/>
            <a:r>
              <a:rPr lang="ru-RU" sz="2400" b="1" dirty="0">
                <a:latin typeface="Georgia" pitchFamily="18" charset="0"/>
              </a:rPr>
              <a:t>          </a:t>
            </a:r>
            <a:r>
              <a:rPr lang="ru-RU" sz="2800" b="1" dirty="0" err="1">
                <a:latin typeface="Georgia" pitchFamily="18" charset="0"/>
              </a:rPr>
              <a:t>бансай</a:t>
            </a:r>
            <a:r>
              <a:rPr lang="ru-RU" sz="2800" b="1" dirty="0">
                <a:latin typeface="Georgia" pitchFamily="18" charset="0"/>
              </a:rPr>
              <a:t>!</a:t>
            </a:r>
          </a:p>
        </p:txBody>
      </p:sp>
      <p:pic>
        <p:nvPicPr>
          <p:cNvPr id="3" name="Picture 2" descr="8334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9124" y="428604"/>
            <a:ext cx="4115606" cy="6072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1714488"/>
            <a:ext cx="4572000" cy="286232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3600" b="1" dirty="0" smtClean="0">
                <a:latin typeface="Georgia" pitchFamily="18" charset="0"/>
              </a:rPr>
              <a:t>« Икебана – искусство ставить цветы и ветки в сосуды для цветов». </a:t>
            </a:r>
            <a:endParaRPr lang="ru-RU" sz="3600" dirty="0">
              <a:latin typeface="Georgia" pitchFamily="18" charset="0"/>
            </a:endParaRPr>
          </a:p>
        </p:txBody>
      </p:sp>
      <p:pic>
        <p:nvPicPr>
          <p:cNvPr id="3" name="Picture 8" descr="dsuka11_20071012_104177631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5715008" y="642918"/>
            <a:ext cx="2808287" cy="2519363"/>
          </a:xfrm>
          <a:prstGeom prst="rect">
            <a:avLst/>
          </a:prstGeom>
          <a:noFill/>
          <a:ln/>
        </p:spPr>
      </p:pic>
      <p:pic>
        <p:nvPicPr>
          <p:cNvPr id="4" name="Picture 7" descr="i1_20061103_159967586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5786446" y="3643314"/>
            <a:ext cx="2592388" cy="2592388"/>
          </a:xfrm>
          <a:prstGeom prst="rect">
            <a:avLst/>
          </a:prstGeom>
          <a:noFill/>
          <a:ln/>
        </p:spPr>
      </p:pic>
    </p:spTree>
  </p:cSld>
  <p:clrMapOvr>
    <a:masterClrMapping/>
  </p:clrMapOvr>
  <p:transition spd="slow">
    <p:wheel spokes="2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483px-Satellite_image_of_Japan_in_May_2003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1538" y="714356"/>
            <a:ext cx="4429156" cy="5502057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5643570" y="1071546"/>
            <a:ext cx="307183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atin typeface="Georgia" pitchFamily="18" charset="0"/>
              </a:rPr>
              <a:t>Вид Японии </a:t>
            </a:r>
          </a:p>
          <a:p>
            <a:pPr algn="ctr"/>
            <a:r>
              <a:rPr lang="ru-RU" sz="3600" b="1" dirty="0" smtClean="0">
                <a:latin typeface="Georgia" pitchFamily="18" charset="0"/>
              </a:rPr>
              <a:t>из космоса</a:t>
            </a:r>
            <a:endParaRPr lang="ru-RU" sz="3600" b="1" dirty="0">
              <a:latin typeface="Georgia" pitchFamily="18" charset="0"/>
            </a:endParaRPr>
          </a:p>
        </p:txBody>
      </p:sp>
    </p:spTree>
  </p:cSld>
  <p:clrMapOvr>
    <a:masterClrMapping/>
  </p:clrMapOvr>
  <p:transition spd="slow">
    <p:wipe dir="u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lip_image007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14480" y="1571612"/>
            <a:ext cx="5962664" cy="47701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611560" y="357166"/>
            <a:ext cx="763284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 dirty="0" smtClean="0">
                <a:latin typeface="Georgia" pitchFamily="18" charset="0"/>
              </a:rPr>
              <a:t>Традицией Японии считается  - национальный театр- КАБУКИ, где все роли исполняют только мужчины.</a:t>
            </a:r>
            <a:endParaRPr lang="ru-RU" sz="2400" b="1" dirty="0">
              <a:latin typeface="Georgia" pitchFamily="18" charset="0"/>
            </a:endParaRPr>
          </a:p>
        </p:txBody>
      </p:sp>
    </p:spTree>
  </p:cSld>
  <p:clrMapOvr>
    <a:masterClrMapping/>
  </p:clrMapOvr>
  <p:transition spd="slow">
    <p:wheel spokes="3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" descr="sakura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/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0007-011-Odezhda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571480"/>
            <a:ext cx="3500462" cy="5762299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3500430" y="302359"/>
            <a:ext cx="5286412" cy="612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Georgia" pitchFamily="18" charset="0"/>
              </a:rPr>
              <a:t>Кимоно,</a:t>
            </a:r>
            <a:r>
              <a:rPr lang="ru-RU" sz="2800" dirty="0" smtClean="0">
                <a:latin typeface="Georgia" pitchFamily="18" charset="0"/>
              </a:rPr>
              <a:t> традиционная мужская и женская одежда японцев — </a:t>
            </a:r>
            <a:r>
              <a:rPr lang="ru-RU" sz="2800" dirty="0" err="1" smtClean="0">
                <a:latin typeface="Georgia" pitchFamily="18" charset="0"/>
              </a:rPr>
              <a:t>прямокройный</a:t>
            </a:r>
            <a:r>
              <a:rPr lang="ru-RU" sz="2800" dirty="0" smtClean="0">
                <a:latin typeface="Georgia" pitchFamily="18" charset="0"/>
              </a:rPr>
              <a:t> халат, запахивающийся направо и удерживаемый поясом ("оби"). Широкие рукава ("</a:t>
            </a:r>
            <a:r>
              <a:rPr lang="ru-RU" sz="2800" dirty="0" err="1" smtClean="0">
                <a:latin typeface="Georgia" pitchFamily="18" charset="0"/>
              </a:rPr>
              <a:t>содэ</a:t>
            </a:r>
            <a:r>
              <a:rPr lang="ru-RU" sz="2800" dirty="0" smtClean="0">
                <a:latin typeface="Georgia" pitchFamily="18" charset="0"/>
              </a:rPr>
              <a:t>") внизу мешкообразно провисают. Женские кимоно отличаются очень широким поясом и длинными рукавами, внутренний край которых, как и подмышечная пройма, остаётся незашитым. </a:t>
            </a:r>
            <a:endParaRPr lang="ru-RU" sz="2800" dirty="0">
              <a:latin typeface="Georgia" pitchFamily="18" charset="0"/>
            </a:endParaRPr>
          </a:p>
        </p:txBody>
      </p:sp>
    </p:spTree>
  </p:cSld>
  <p:clrMapOvr>
    <a:masterClrMapping/>
  </p:clrMapOvr>
  <p:transition spd="slow">
    <p:wipe dir="u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 descr="F:\74018590_ieroglif_3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350" y="82550"/>
            <a:ext cx="8877300" cy="66929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ll dir="u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2000232" y="285728"/>
            <a:ext cx="561403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ru-RU" sz="2800" b="1" dirty="0">
                <a:latin typeface="Georgia" pitchFamily="18" charset="0"/>
              </a:rPr>
              <a:t>Административное деление</a:t>
            </a:r>
          </a:p>
        </p:txBody>
      </p:sp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539750" y="785794"/>
            <a:ext cx="860425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ru-RU" sz="2400" b="1" dirty="0">
                <a:latin typeface="Georgia" pitchFamily="18" charset="0"/>
              </a:rPr>
              <a:t>Столица Японии</a:t>
            </a:r>
            <a:r>
              <a:rPr lang="ru-RU" sz="2400" dirty="0">
                <a:latin typeface="Georgia" pitchFamily="18" charset="0"/>
              </a:rPr>
              <a:t> – Токио.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ru-RU" sz="2400" b="1" dirty="0">
                <a:latin typeface="Georgia" pitchFamily="18" charset="0"/>
              </a:rPr>
              <a:t>Административное деление</a:t>
            </a:r>
            <a:r>
              <a:rPr lang="ru-RU" sz="2400" dirty="0">
                <a:latin typeface="Georgia" pitchFamily="18" charset="0"/>
              </a:rPr>
              <a:t> государства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ru-RU" sz="2400" dirty="0">
                <a:latin typeface="Georgia" pitchFamily="18" charset="0"/>
              </a:rPr>
              <a:t> – 9 районов, 47 префектур.</a:t>
            </a:r>
          </a:p>
        </p:txBody>
      </p:sp>
      <p:pic>
        <p:nvPicPr>
          <p:cNvPr id="4608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2357430"/>
            <a:ext cx="3816350" cy="4173537"/>
          </a:xfrm>
          <a:prstGeom prst="rect">
            <a:avLst/>
          </a:prstGeom>
          <a:noFill/>
        </p:spPr>
      </p:pic>
      <p:grpSp>
        <p:nvGrpSpPr>
          <p:cNvPr id="5" name="Группа 4"/>
          <p:cNvGrpSpPr/>
          <p:nvPr/>
        </p:nvGrpSpPr>
        <p:grpSpPr>
          <a:xfrm>
            <a:off x="4429124" y="2357430"/>
            <a:ext cx="1428750" cy="3822701"/>
            <a:chOff x="4140200" y="2420938"/>
            <a:chExt cx="1428750" cy="3822701"/>
          </a:xfrm>
        </p:grpSpPr>
        <p:sp>
          <p:nvSpPr>
            <p:cNvPr id="6" name="Rectangle 9"/>
            <p:cNvSpPr>
              <a:spLocks noChangeArrowheads="1"/>
            </p:cNvSpPr>
            <p:nvPr/>
          </p:nvSpPr>
          <p:spPr bwMode="auto">
            <a:xfrm>
              <a:off x="4140200" y="2492376"/>
              <a:ext cx="215900" cy="215900"/>
            </a:xfrm>
            <a:prstGeom prst="rect">
              <a:avLst/>
            </a:prstGeom>
            <a:solidFill>
              <a:srgbClr val="CC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" name="Text Box 10"/>
            <p:cNvSpPr txBox="1">
              <a:spLocks noChangeArrowheads="1"/>
            </p:cNvSpPr>
            <p:nvPr/>
          </p:nvSpPr>
          <p:spPr bwMode="auto">
            <a:xfrm>
              <a:off x="4429125" y="2420938"/>
              <a:ext cx="1139825" cy="3667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>
                <a:spcBef>
                  <a:spcPct val="0"/>
                </a:spcBef>
                <a:buFontTx/>
                <a:buNone/>
              </a:pPr>
              <a:r>
                <a:rPr lang="ru-RU" sz="1800" dirty="0">
                  <a:latin typeface="Times New Roman" pitchFamily="18" charset="0"/>
                </a:rPr>
                <a:t>Хоккайдо</a:t>
              </a:r>
            </a:p>
          </p:txBody>
        </p:sp>
        <p:sp>
          <p:nvSpPr>
            <p:cNvPr id="8" name="Text Box 11"/>
            <p:cNvSpPr txBox="1">
              <a:spLocks noChangeArrowheads="1"/>
            </p:cNvSpPr>
            <p:nvPr/>
          </p:nvSpPr>
          <p:spPr bwMode="auto">
            <a:xfrm>
              <a:off x="4429125" y="2852738"/>
              <a:ext cx="949325" cy="3667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>
                <a:spcBef>
                  <a:spcPct val="0"/>
                </a:spcBef>
                <a:buFontTx/>
                <a:buNone/>
              </a:pPr>
              <a:r>
                <a:rPr lang="ru-RU" sz="1800">
                  <a:latin typeface="Times New Roman" pitchFamily="18" charset="0"/>
                </a:rPr>
                <a:t>Тохоку </a:t>
              </a:r>
            </a:p>
          </p:txBody>
        </p:sp>
        <p:sp>
          <p:nvSpPr>
            <p:cNvPr id="9" name="Text Box 12"/>
            <p:cNvSpPr txBox="1">
              <a:spLocks noChangeArrowheads="1"/>
            </p:cNvSpPr>
            <p:nvPr/>
          </p:nvSpPr>
          <p:spPr bwMode="auto">
            <a:xfrm>
              <a:off x="4429125" y="3284538"/>
              <a:ext cx="774700" cy="3667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>
                <a:spcBef>
                  <a:spcPct val="0"/>
                </a:spcBef>
                <a:buFontTx/>
                <a:buNone/>
              </a:pPr>
              <a:r>
                <a:rPr lang="ru-RU" sz="1800" dirty="0">
                  <a:latin typeface="Times New Roman" pitchFamily="18" charset="0"/>
                </a:rPr>
                <a:t>Канто</a:t>
              </a:r>
            </a:p>
          </p:txBody>
        </p:sp>
        <p:sp>
          <p:nvSpPr>
            <p:cNvPr id="10" name="Text Box 13"/>
            <p:cNvSpPr txBox="1">
              <a:spLocks noChangeArrowheads="1"/>
            </p:cNvSpPr>
            <p:nvPr/>
          </p:nvSpPr>
          <p:spPr bwMode="auto">
            <a:xfrm>
              <a:off x="4429125" y="3716338"/>
              <a:ext cx="735013" cy="3667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>
                <a:spcBef>
                  <a:spcPct val="0"/>
                </a:spcBef>
                <a:buFontTx/>
                <a:buNone/>
              </a:pPr>
              <a:r>
                <a:rPr lang="ru-RU" sz="1800" dirty="0" err="1">
                  <a:latin typeface="Times New Roman" pitchFamily="18" charset="0"/>
                </a:rPr>
                <a:t>Чюбу</a:t>
              </a:r>
              <a:endParaRPr lang="ru-RU" sz="1800" dirty="0">
                <a:latin typeface="Times New Roman" pitchFamily="18" charset="0"/>
              </a:endParaRPr>
            </a:p>
          </p:txBody>
        </p:sp>
        <p:sp>
          <p:nvSpPr>
            <p:cNvPr id="11" name="Text Box 14"/>
            <p:cNvSpPr txBox="1">
              <a:spLocks noChangeArrowheads="1"/>
            </p:cNvSpPr>
            <p:nvPr/>
          </p:nvSpPr>
          <p:spPr bwMode="auto">
            <a:xfrm>
              <a:off x="4429125" y="4148138"/>
              <a:ext cx="814388" cy="3667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>
                <a:spcBef>
                  <a:spcPct val="0"/>
                </a:spcBef>
                <a:buFontTx/>
                <a:buNone/>
              </a:pPr>
              <a:r>
                <a:rPr lang="ru-RU" sz="1800">
                  <a:latin typeface="Times New Roman" pitchFamily="18" charset="0"/>
                </a:rPr>
                <a:t>Кинки</a:t>
              </a:r>
            </a:p>
          </p:txBody>
        </p:sp>
        <p:sp>
          <p:nvSpPr>
            <p:cNvPr id="12" name="Text Box 15"/>
            <p:cNvSpPr txBox="1">
              <a:spLocks noChangeArrowheads="1"/>
            </p:cNvSpPr>
            <p:nvPr/>
          </p:nvSpPr>
          <p:spPr bwMode="auto">
            <a:xfrm>
              <a:off x="4429125" y="4579938"/>
              <a:ext cx="881063" cy="3667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>
                <a:spcBef>
                  <a:spcPct val="0"/>
                </a:spcBef>
                <a:buFontTx/>
                <a:buNone/>
              </a:pPr>
              <a:r>
                <a:rPr lang="ru-RU" sz="1800">
                  <a:latin typeface="Times New Roman" pitchFamily="18" charset="0"/>
                </a:rPr>
                <a:t>Чугоку</a:t>
              </a:r>
            </a:p>
          </p:txBody>
        </p:sp>
        <p:sp>
          <p:nvSpPr>
            <p:cNvPr id="13" name="Text Box 16"/>
            <p:cNvSpPr txBox="1">
              <a:spLocks noChangeArrowheads="1"/>
            </p:cNvSpPr>
            <p:nvPr/>
          </p:nvSpPr>
          <p:spPr bwMode="auto">
            <a:xfrm>
              <a:off x="4429125" y="5011738"/>
              <a:ext cx="987425" cy="3667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>
                <a:spcBef>
                  <a:spcPct val="0"/>
                </a:spcBef>
                <a:buFontTx/>
                <a:buNone/>
              </a:pPr>
              <a:r>
                <a:rPr lang="ru-RU" sz="1800">
                  <a:latin typeface="Times New Roman" pitchFamily="18" charset="0"/>
                </a:rPr>
                <a:t>Шикоку</a:t>
              </a:r>
            </a:p>
          </p:txBody>
        </p:sp>
        <p:sp>
          <p:nvSpPr>
            <p:cNvPr id="14" name="Text Box 17"/>
            <p:cNvSpPr txBox="1">
              <a:spLocks noChangeArrowheads="1"/>
            </p:cNvSpPr>
            <p:nvPr/>
          </p:nvSpPr>
          <p:spPr bwMode="auto">
            <a:xfrm>
              <a:off x="4429125" y="5876926"/>
              <a:ext cx="1016000" cy="3667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>
                <a:spcBef>
                  <a:spcPct val="0"/>
                </a:spcBef>
                <a:buFontTx/>
                <a:buNone/>
              </a:pPr>
              <a:r>
                <a:rPr lang="ru-RU" sz="1800">
                  <a:latin typeface="Times New Roman" pitchFamily="18" charset="0"/>
                </a:rPr>
                <a:t>Окинава</a:t>
              </a:r>
            </a:p>
          </p:txBody>
        </p:sp>
        <p:sp>
          <p:nvSpPr>
            <p:cNvPr id="15" name="Text Box 18"/>
            <p:cNvSpPr txBox="1">
              <a:spLocks noChangeArrowheads="1"/>
            </p:cNvSpPr>
            <p:nvPr/>
          </p:nvSpPr>
          <p:spPr bwMode="auto">
            <a:xfrm>
              <a:off x="4481513" y="5443538"/>
              <a:ext cx="781050" cy="3667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>
                <a:spcBef>
                  <a:spcPct val="0"/>
                </a:spcBef>
                <a:buFontTx/>
                <a:buNone/>
              </a:pPr>
              <a:r>
                <a:rPr lang="ru-RU" sz="1800">
                  <a:latin typeface="Times New Roman" pitchFamily="18" charset="0"/>
                </a:rPr>
                <a:t>Кюсю</a:t>
              </a:r>
            </a:p>
          </p:txBody>
        </p:sp>
        <p:sp>
          <p:nvSpPr>
            <p:cNvPr id="16" name="Rectangle 19"/>
            <p:cNvSpPr>
              <a:spLocks noChangeArrowheads="1"/>
            </p:cNvSpPr>
            <p:nvPr/>
          </p:nvSpPr>
          <p:spPr bwMode="auto">
            <a:xfrm>
              <a:off x="4140200" y="2924176"/>
              <a:ext cx="215900" cy="215900"/>
            </a:xfrm>
            <a:prstGeom prst="rect">
              <a:avLst/>
            </a:prstGeom>
            <a:solidFill>
              <a:srgbClr val="CCCC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7" name="Rectangle 20"/>
            <p:cNvSpPr>
              <a:spLocks noChangeArrowheads="1"/>
            </p:cNvSpPr>
            <p:nvPr/>
          </p:nvSpPr>
          <p:spPr bwMode="auto">
            <a:xfrm>
              <a:off x="4140200" y="3355976"/>
              <a:ext cx="215900" cy="215900"/>
            </a:xfrm>
            <a:prstGeom prst="rect">
              <a:avLst/>
            </a:prstGeom>
            <a:solidFill>
              <a:srgbClr val="CCFF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" name="Rectangle 21"/>
            <p:cNvSpPr>
              <a:spLocks noChangeArrowheads="1"/>
            </p:cNvSpPr>
            <p:nvPr/>
          </p:nvSpPr>
          <p:spPr bwMode="auto">
            <a:xfrm>
              <a:off x="4140200" y="4651376"/>
              <a:ext cx="215900" cy="215900"/>
            </a:xfrm>
            <a:prstGeom prst="rect">
              <a:avLst/>
            </a:prstGeom>
            <a:solidFill>
              <a:srgbClr val="FFFF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9" name="Rectangle 22"/>
            <p:cNvSpPr>
              <a:spLocks noChangeArrowheads="1"/>
            </p:cNvSpPr>
            <p:nvPr/>
          </p:nvSpPr>
          <p:spPr bwMode="auto">
            <a:xfrm>
              <a:off x="4140200" y="5083176"/>
              <a:ext cx="215900" cy="215900"/>
            </a:xfrm>
            <a:prstGeom prst="rect">
              <a:avLst/>
            </a:prstGeom>
            <a:solidFill>
              <a:srgbClr val="FFCC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0" name="Rectangle 23"/>
            <p:cNvSpPr>
              <a:spLocks noChangeArrowheads="1"/>
            </p:cNvSpPr>
            <p:nvPr/>
          </p:nvSpPr>
          <p:spPr bwMode="auto">
            <a:xfrm>
              <a:off x="4140200" y="5514976"/>
              <a:ext cx="215900" cy="215900"/>
            </a:xfrm>
            <a:prstGeom prst="rect">
              <a:avLst/>
            </a:prstGeom>
            <a:solidFill>
              <a:srgbClr val="FFCC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1" name="Rectangle 24"/>
            <p:cNvSpPr>
              <a:spLocks noChangeArrowheads="1"/>
            </p:cNvSpPr>
            <p:nvPr/>
          </p:nvSpPr>
          <p:spPr bwMode="auto">
            <a:xfrm>
              <a:off x="4140200" y="5948363"/>
              <a:ext cx="215900" cy="215900"/>
            </a:xfrm>
            <a:prstGeom prst="rect">
              <a:avLst/>
            </a:prstGeom>
            <a:solidFill>
              <a:srgbClr val="FF7C80">
                <a:alpha val="53000"/>
              </a:srgb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2" name="Rectangle 25"/>
            <p:cNvSpPr>
              <a:spLocks noChangeArrowheads="1"/>
            </p:cNvSpPr>
            <p:nvPr/>
          </p:nvSpPr>
          <p:spPr bwMode="auto">
            <a:xfrm>
              <a:off x="4140200" y="3787776"/>
              <a:ext cx="215900" cy="215900"/>
            </a:xfrm>
            <a:prstGeom prst="rect">
              <a:avLst/>
            </a:prstGeom>
            <a:solidFill>
              <a:srgbClr val="65BC56">
                <a:alpha val="53999"/>
              </a:srgb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3" name="Rectangle 26"/>
            <p:cNvSpPr>
              <a:spLocks noChangeArrowheads="1"/>
            </p:cNvSpPr>
            <p:nvPr/>
          </p:nvSpPr>
          <p:spPr bwMode="auto">
            <a:xfrm>
              <a:off x="4140200" y="4219576"/>
              <a:ext cx="215900" cy="215900"/>
            </a:xfrm>
            <a:prstGeom prst="rect">
              <a:avLst/>
            </a:prstGeom>
            <a:solidFill>
              <a:srgbClr val="FFCC66">
                <a:alpha val="66000"/>
              </a:srgb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24" name="Группа 23"/>
          <p:cNvGrpSpPr/>
          <p:nvPr/>
        </p:nvGrpSpPr>
        <p:grpSpPr>
          <a:xfrm>
            <a:off x="5867400" y="2636838"/>
            <a:ext cx="2851150" cy="2673350"/>
            <a:chOff x="5867400" y="2636838"/>
            <a:chExt cx="2851150" cy="2673350"/>
          </a:xfrm>
        </p:grpSpPr>
        <p:sp>
          <p:nvSpPr>
            <p:cNvPr id="25" name="Text Box 28"/>
            <p:cNvSpPr txBox="1">
              <a:spLocks noChangeArrowheads="1"/>
            </p:cNvSpPr>
            <p:nvPr/>
          </p:nvSpPr>
          <p:spPr bwMode="auto">
            <a:xfrm>
              <a:off x="6083300" y="2636838"/>
              <a:ext cx="2478088" cy="3667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>
                <a:spcBef>
                  <a:spcPct val="0"/>
                </a:spcBef>
                <a:buFontTx/>
                <a:buNone/>
              </a:pPr>
              <a:r>
                <a:rPr lang="ru-RU" sz="1800" b="1">
                  <a:latin typeface="Times New Roman" pitchFamily="18" charset="0"/>
                </a:rPr>
                <a:t>Урбанизация в 2000 г.</a:t>
              </a:r>
            </a:p>
          </p:txBody>
        </p:sp>
        <p:grpSp>
          <p:nvGrpSpPr>
            <p:cNvPr id="26" name="Group 29"/>
            <p:cNvGrpSpPr>
              <a:grpSpLocks/>
            </p:cNvGrpSpPr>
            <p:nvPr/>
          </p:nvGrpSpPr>
          <p:grpSpPr bwMode="auto">
            <a:xfrm>
              <a:off x="6154740" y="3284538"/>
              <a:ext cx="2444751" cy="1576388"/>
              <a:chOff x="3170" y="1924"/>
              <a:chExt cx="1540" cy="993"/>
            </a:xfrm>
          </p:grpSpPr>
          <p:sp>
            <p:nvSpPr>
              <p:cNvPr id="34" name="Rectangle 30"/>
              <p:cNvSpPr>
                <a:spLocks noChangeArrowheads="1"/>
              </p:cNvSpPr>
              <p:nvPr/>
            </p:nvSpPr>
            <p:spPr bwMode="auto">
              <a:xfrm>
                <a:off x="3876" y="2365"/>
                <a:ext cx="589" cy="88"/>
              </a:xfrm>
              <a:prstGeom prst="rect">
                <a:avLst/>
              </a:prstGeom>
              <a:solidFill>
                <a:srgbClr val="00404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5" name="Rectangle 31"/>
              <p:cNvSpPr>
                <a:spLocks noChangeArrowheads="1"/>
              </p:cNvSpPr>
              <p:nvPr/>
            </p:nvSpPr>
            <p:spPr bwMode="auto">
              <a:xfrm>
                <a:off x="3878" y="2367"/>
                <a:ext cx="585" cy="84"/>
              </a:xfrm>
              <a:prstGeom prst="rect">
                <a:avLst/>
              </a:prstGeom>
              <a:noFill/>
              <a:ln w="7938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6" name="Freeform 32"/>
              <p:cNvSpPr>
                <a:spLocks/>
              </p:cNvSpPr>
              <p:nvPr/>
            </p:nvSpPr>
            <p:spPr bwMode="auto">
              <a:xfrm>
                <a:off x="3938" y="2401"/>
                <a:ext cx="147" cy="516"/>
              </a:xfrm>
              <a:custGeom>
                <a:avLst/>
                <a:gdLst/>
                <a:ahLst/>
                <a:cxnLst>
                  <a:cxn ang="0">
                    <a:pos x="731" y="2135"/>
                  </a:cxn>
                  <a:cxn ang="0">
                    <a:pos x="731" y="2576"/>
                  </a:cxn>
                  <a:cxn ang="0">
                    <a:pos x="0" y="441"/>
                  </a:cxn>
                  <a:cxn ang="0">
                    <a:pos x="0" y="0"/>
                  </a:cxn>
                  <a:cxn ang="0">
                    <a:pos x="731" y="2135"/>
                  </a:cxn>
                </a:cxnLst>
                <a:rect l="0" t="0" r="r" b="b"/>
                <a:pathLst>
                  <a:path w="731" h="2576">
                    <a:moveTo>
                      <a:pt x="731" y="2135"/>
                    </a:moveTo>
                    <a:lnTo>
                      <a:pt x="731" y="2576"/>
                    </a:lnTo>
                    <a:lnTo>
                      <a:pt x="0" y="441"/>
                    </a:lnTo>
                    <a:lnTo>
                      <a:pt x="0" y="0"/>
                    </a:lnTo>
                    <a:lnTo>
                      <a:pt x="731" y="2135"/>
                    </a:lnTo>
                    <a:close/>
                  </a:path>
                </a:pathLst>
              </a:custGeom>
              <a:solidFill>
                <a:srgbClr val="3F3F7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7" name="Freeform 33"/>
              <p:cNvSpPr>
                <a:spLocks/>
              </p:cNvSpPr>
              <p:nvPr/>
            </p:nvSpPr>
            <p:spPr bwMode="auto">
              <a:xfrm>
                <a:off x="3938" y="2401"/>
                <a:ext cx="147" cy="516"/>
              </a:xfrm>
              <a:custGeom>
                <a:avLst/>
                <a:gdLst/>
                <a:ahLst/>
                <a:cxnLst>
                  <a:cxn ang="0">
                    <a:pos x="731" y="2135"/>
                  </a:cxn>
                  <a:cxn ang="0">
                    <a:pos x="731" y="2576"/>
                  </a:cxn>
                  <a:cxn ang="0">
                    <a:pos x="0" y="441"/>
                  </a:cxn>
                  <a:cxn ang="0">
                    <a:pos x="0" y="0"/>
                  </a:cxn>
                  <a:cxn ang="0">
                    <a:pos x="731" y="2135"/>
                  </a:cxn>
                </a:cxnLst>
                <a:rect l="0" t="0" r="r" b="b"/>
                <a:pathLst>
                  <a:path w="731" h="2576">
                    <a:moveTo>
                      <a:pt x="731" y="2135"/>
                    </a:moveTo>
                    <a:lnTo>
                      <a:pt x="731" y="2576"/>
                    </a:lnTo>
                    <a:lnTo>
                      <a:pt x="0" y="441"/>
                    </a:lnTo>
                    <a:lnTo>
                      <a:pt x="0" y="0"/>
                    </a:lnTo>
                    <a:lnTo>
                      <a:pt x="731" y="2135"/>
                    </a:lnTo>
                  </a:path>
                </a:pathLst>
              </a:custGeom>
              <a:noFill/>
              <a:ln w="793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8" name="Freeform 34"/>
              <p:cNvSpPr>
                <a:spLocks/>
              </p:cNvSpPr>
              <p:nvPr/>
            </p:nvSpPr>
            <p:spPr bwMode="auto">
              <a:xfrm>
                <a:off x="4089" y="2401"/>
                <a:ext cx="438" cy="515"/>
              </a:xfrm>
              <a:custGeom>
                <a:avLst/>
                <a:gdLst/>
                <a:ahLst/>
                <a:cxnLst>
                  <a:cxn ang="0">
                    <a:pos x="0" y="2132"/>
                  </a:cxn>
                  <a:cxn ang="0">
                    <a:pos x="232" y="2078"/>
                  </a:cxn>
                  <a:cxn ang="0">
                    <a:pos x="456" y="2011"/>
                  </a:cxn>
                  <a:cxn ang="0">
                    <a:pos x="671" y="1930"/>
                  </a:cxn>
                  <a:cxn ang="0">
                    <a:pos x="873" y="1837"/>
                  </a:cxn>
                  <a:cxn ang="0">
                    <a:pos x="1066" y="1732"/>
                  </a:cxn>
                  <a:cxn ang="0">
                    <a:pos x="1246" y="1616"/>
                  </a:cxn>
                  <a:cxn ang="0">
                    <a:pos x="1414" y="1490"/>
                  </a:cxn>
                  <a:cxn ang="0">
                    <a:pos x="1567" y="1356"/>
                  </a:cxn>
                  <a:cxn ang="0">
                    <a:pos x="1706" y="1210"/>
                  </a:cxn>
                  <a:cxn ang="0">
                    <a:pos x="1829" y="1057"/>
                  </a:cxn>
                  <a:cxn ang="0">
                    <a:pos x="1936" y="896"/>
                  </a:cxn>
                  <a:cxn ang="0">
                    <a:pos x="2024" y="729"/>
                  </a:cxn>
                  <a:cxn ang="0">
                    <a:pos x="2096" y="554"/>
                  </a:cxn>
                  <a:cxn ang="0">
                    <a:pos x="2147" y="374"/>
                  </a:cxn>
                  <a:cxn ang="0">
                    <a:pos x="2179" y="189"/>
                  </a:cxn>
                  <a:cxn ang="0">
                    <a:pos x="2190" y="0"/>
                  </a:cxn>
                  <a:cxn ang="0">
                    <a:pos x="2190" y="441"/>
                  </a:cxn>
                  <a:cxn ang="0">
                    <a:pos x="2179" y="630"/>
                  </a:cxn>
                  <a:cxn ang="0">
                    <a:pos x="2147" y="815"/>
                  </a:cxn>
                  <a:cxn ang="0">
                    <a:pos x="2096" y="995"/>
                  </a:cxn>
                  <a:cxn ang="0">
                    <a:pos x="2024" y="1170"/>
                  </a:cxn>
                  <a:cxn ang="0">
                    <a:pos x="1936" y="1337"/>
                  </a:cxn>
                  <a:cxn ang="0">
                    <a:pos x="1829" y="1498"/>
                  </a:cxn>
                  <a:cxn ang="0">
                    <a:pos x="1706" y="1651"/>
                  </a:cxn>
                  <a:cxn ang="0">
                    <a:pos x="1567" y="1796"/>
                  </a:cxn>
                  <a:cxn ang="0">
                    <a:pos x="1414" y="1931"/>
                  </a:cxn>
                  <a:cxn ang="0">
                    <a:pos x="1246" y="2057"/>
                  </a:cxn>
                  <a:cxn ang="0">
                    <a:pos x="1066" y="2173"/>
                  </a:cxn>
                  <a:cxn ang="0">
                    <a:pos x="873" y="2278"/>
                  </a:cxn>
                  <a:cxn ang="0">
                    <a:pos x="671" y="2371"/>
                  </a:cxn>
                  <a:cxn ang="0">
                    <a:pos x="456" y="2452"/>
                  </a:cxn>
                  <a:cxn ang="0">
                    <a:pos x="232" y="2519"/>
                  </a:cxn>
                  <a:cxn ang="0">
                    <a:pos x="0" y="2573"/>
                  </a:cxn>
                  <a:cxn ang="0">
                    <a:pos x="0" y="2132"/>
                  </a:cxn>
                </a:cxnLst>
                <a:rect l="0" t="0" r="r" b="b"/>
                <a:pathLst>
                  <a:path w="2190" h="2573">
                    <a:moveTo>
                      <a:pt x="0" y="2132"/>
                    </a:moveTo>
                    <a:lnTo>
                      <a:pt x="232" y="2078"/>
                    </a:lnTo>
                    <a:lnTo>
                      <a:pt x="456" y="2011"/>
                    </a:lnTo>
                    <a:lnTo>
                      <a:pt x="671" y="1930"/>
                    </a:lnTo>
                    <a:lnTo>
                      <a:pt x="873" y="1837"/>
                    </a:lnTo>
                    <a:lnTo>
                      <a:pt x="1066" y="1732"/>
                    </a:lnTo>
                    <a:lnTo>
                      <a:pt x="1246" y="1616"/>
                    </a:lnTo>
                    <a:lnTo>
                      <a:pt x="1414" y="1490"/>
                    </a:lnTo>
                    <a:lnTo>
                      <a:pt x="1567" y="1356"/>
                    </a:lnTo>
                    <a:lnTo>
                      <a:pt x="1706" y="1210"/>
                    </a:lnTo>
                    <a:lnTo>
                      <a:pt x="1829" y="1057"/>
                    </a:lnTo>
                    <a:lnTo>
                      <a:pt x="1936" y="896"/>
                    </a:lnTo>
                    <a:lnTo>
                      <a:pt x="2024" y="729"/>
                    </a:lnTo>
                    <a:lnTo>
                      <a:pt x="2096" y="554"/>
                    </a:lnTo>
                    <a:lnTo>
                      <a:pt x="2147" y="374"/>
                    </a:lnTo>
                    <a:lnTo>
                      <a:pt x="2179" y="189"/>
                    </a:lnTo>
                    <a:lnTo>
                      <a:pt x="2190" y="0"/>
                    </a:lnTo>
                    <a:lnTo>
                      <a:pt x="2190" y="441"/>
                    </a:lnTo>
                    <a:lnTo>
                      <a:pt x="2179" y="630"/>
                    </a:lnTo>
                    <a:lnTo>
                      <a:pt x="2147" y="815"/>
                    </a:lnTo>
                    <a:lnTo>
                      <a:pt x="2096" y="995"/>
                    </a:lnTo>
                    <a:lnTo>
                      <a:pt x="2024" y="1170"/>
                    </a:lnTo>
                    <a:lnTo>
                      <a:pt x="1936" y="1337"/>
                    </a:lnTo>
                    <a:lnTo>
                      <a:pt x="1829" y="1498"/>
                    </a:lnTo>
                    <a:lnTo>
                      <a:pt x="1706" y="1651"/>
                    </a:lnTo>
                    <a:lnTo>
                      <a:pt x="1567" y="1796"/>
                    </a:lnTo>
                    <a:lnTo>
                      <a:pt x="1414" y="1931"/>
                    </a:lnTo>
                    <a:lnTo>
                      <a:pt x="1246" y="2057"/>
                    </a:lnTo>
                    <a:lnTo>
                      <a:pt x="1066" y="2173"/>
                    </a:lnTo>
                    <a:lnTo>
                      <a:pt x="873" y="2278"/>
                    </a:lnTo>
                    <a:lnTo>
                      <a:pt x="671" y="2371"/>
                    </a:lnTo>
                    <a:lnTo>
                      <a:pt x="456" y="2452"/>
                    </a:lnTo>
                    <a:lnTo>
                      <a:pt x="232" y="2519"/>
                    </a:lnTo>
                    <a:lnTo>
                      <a:pt x="0" y="2573"/>
                    </a:lnTo>
                    <a:lnTo>
                      <a:pt x="0" y="2132"/>
                    </a:lnTo>
                    <a:close/>
                  </a:path>
                </a:pathLst>
              </a:custGeom>
              <a:solidFill>
                <a:srgbClr val="3F3F7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9" name="Freeform 35"/>
              <p:cNvSpPr>
                <a:spLocks/>
              </p:cNvSpPr>
              <p:nvPr/>
            </p:nvSpPr>
            <p:spPr bwMode="auto">
              <a:xfrm>
                <a:off x="4089" y="2401"/>
                <a:ext cx="438" cy="515"/>
              </a:xfrm>
              <a:custGeom>
                <a:avLst/>
                <a:gdLst/>
                <a:ahLst/>
                <a:cxnLst>
                  <a:cxn ang="0">
                    <a:pos x="0" y="2132"/>
                  </a:cxn>
                  <a:cxn ang="0">
                    <a:pos x="232" y="2078"/>
                  </a:cxn>
                  <a:cxn ang="0">
                    <a:pos x="456" y="2011"/>
                  </a:cxn>
                  <a:cxn ang="0">
                    <a:pos x="671" y="1930"/>
                  </a:cxn>
                  <a:cxn ang="0">
                    <a:pos x="873" y="1837"/>
                  </a:cxn>
                  <a:cxn ang="0">
                    <a:pos x="1066" y="1732"/>
                  </a:cxn>
                  <a:cxn ang="0">
                    <a:pos x="1246" y="1616"/>
                  </a:cxn>
                  <a:cxn ang="0">
                    <a:pos x="1414" y="1490"/>
                  </a:cxn>
                  <a:cxn ang="0">
                    <a:pos x="1567" y="1356"/>
                  </a:cxn>
                  <a:cxn ang="0">
                    <a:pos x="1706" y="1210"/>
                  </a:cxn>
                  <a:cxn ang="0">
                    <a:pos x="1829" y="1057"/>
                  </a:cxn>
                  <a:cxn ang="0">
                    <a:pos x="1936" y="896"/>
                  </a:cxn>
                  <a:cxn ang="0">
                    <a:pos x="2024" y="729"/>
                  </a:cxn>
                  <a:cxn ang="0">
                    <a:pos x="2096" y="554"/>
                  </a:cxn>
                  <a:cxn ang="0">
                    <a:pos x="2147" y="374"/>
                  </a:cxn>
                  <a:cxn ang="0">
                    <a:pos x="2179" y="189"/>
                  </a:cxn>
                  <a:cxn ang="0">
                    <a:pos x="2190" y="0"/>
                  </a:cxn>
                  <a:cxn ang="0">
                    <a:pos x="2190" y="441"/>
                  </a:cxn>
                  <a:cxn ang="0">
                    <a:pos x="2179" y="630"/>
                  </a:cxn>
                  <a:cxn ang="0">
                    <a:pos x="2147" y="815"/>
                  </a:cxn>
                  <a:cxn ang="0">
                    <a:pos x="2096" y="995"/>
                  </a:cxn>
                  <a:cxn ang="0">
                    <a:pos x="2024" y="1170"/>
                  </a:cxn>
                  <a:cxn ang="0">
                    <a:pos x="1936" y="1337"/>
                  </a:cxn>
                  <a:cxn ang="0">
                    <a:pos x="1829" y="1498"/>
                  </a:cxn>
                  <a:cxn ang="0">
                    <a:pos x="1706" y="1651"/>
                  </a:cxn>
                  <a:cxn ang="0">
                    <a:pos x="1567" y="1796"/>
                  </a:cxn>
                  <a:cxn ang="0">
                    <a:pos x="1414" y="1931"/>
                  </a:cxn>
                  <a:cxn ang="0">
                    <a:pos x="1246" y="2057"/>
                  </a:cxn>
                  <a:cxn ang="0">
                    <a:pos x="1066" y="2173"/>
                  </a:cxn>
                  <a:cxn ang="0">
                    <a:pos x="873" y="2278"/>
                  </a:cxn>
                  <a:cxn ang="0">
                    <a:pos x="671" y="2371"/>
                  </a:cxn>
                  <a:cxn ang="0">
                    <a:pos x="456" y="2452"/>
                  </a:cxn>
                  <a:cxn ang="0">
                    <a:pos x="232" y="2519"/>
                  </a:cxn>
                  <a:cxn ang="0">
                    <a:pos x="0" y="2573"/>
                  </a:cxn>
                  <a:cxn ang="0">
                    <a:pos x="0" y="2132"/>
                  </a:cxn>
                </a:cxnLst>
                <a:rect l="0" t="0" r="r" b="b"/>
                <a:pathLst>
                  <a:path w="2190" h="2573">
                    <a:moveTo>
                      <a:pt x="0" y="2132"/>
                    </a:moveTo>
                    <a:lnTo>
                      <a:pt x="232" y="2078"/>
                    </a:lnTo>
                    <a:lnTo>
                      <a:pt x="456" y="2011"/>
                    </a:lnTo>
                    <a:lnTo>
                      <a:pt x="671" y="1930"/>
                    </a:lnTo>
                    <a:lnTo>
                      <a:pt x="873" y="1837"/>
                    </a:lnTo>
                    <a:lnTo>
                      <a:pt x="1066" y="1732"/>
                    </a:lnTo>
                    <a:lnTo>
                      <a:pt x="1246" y="1616"/>
                    </a:lnTo>
                    <a:lnTo>
                      <a:pt x="1414" y="1490"/>
                    </a:lnTo>
                    <a:lnTo>
                      <a:pt x="1567" y="1356"/>
                    </a:lnTo>
                    <a:lnTo>
                      <a:pt x="1706" y="1210"/>
                    </a:lnTo>
                    <a:lnTo>
                      <a:pt x="1829" y="1057"/>
                    </a:lnTo>
                    <a:lnTo>
                      <a:pt x="1936" y="896"/>
                    </a:lnTo>
                    <a:lnTo>
                      <a:pt x="2024" y="729"/>
                    </a:lnTo>
                    <a:lnTo>
                      <a:pt x="2096" y="554"/>
                    </a:lnTo>
                    <a:lnTo>
                      <a:pt x="2147" y="374"/>
                    </a:lnTo>
                    <a:lnTo>
                      <a:pt x="2179" y="189"/>
                    </a:lnTo>
                    <a:lnTo>
                      <a:pt x="2190" y="0"/>
                    </a:lnTo>
                    <a:lnTo>
                      <a:pt x="2190" y="441"/>
                    </a:lnTo>
                    <a:lnTo>
                      <a:pt x="2179" y="630"/>
                    </a:lnTo>
                    <a:lnTo>
                      <a:pt x="2147" y="815"/>
                    </a:lnTo>
                    <a:lnTo>
                      <a:pt x="2096" y="995"/>
                    </a:lnTo>
                    <a:lnTo>
                      <a:pt x="2024" y="1170"/>
                    </a:lnTo>
                    <a:lnTo>
                      <a:pt x="1936" y="1337"/>
                    </a:lnTo>
                    <a:lnTo>
                      <a:pt x="1829" y="1498"/>
                    </a:lnTo>
                    <a:lnTo>
                      <a:pt x="1706" y="1651"/>
                    </a:lnTo>
                    <a:lnTo>
                      <a:pt x="1567" y="1796"/>
                    </a:lnTo>
                    <a:lnTo>
                      <a:pt x="1414" y="1931"/>
                    </a:lnTo>
                    <a:lnTo>
                      <a:pt x="1246" y="2057"/>
                    </a:lnTo>
                    <a:lnTo>
                      <a:pt x="1066" y="2173"/>
                    </a:lnTo>
                    <a:lnTo>
                      <a:pt x="873" y="2278"/>
                    </a:lnTo>
                    <a:lnTo>
                      <a:pt x="671" y="2371"/>
                    </a:lnTo>
                    <a:lnTo>
                      <a:pt x="456" y="2452"/>
                    </a:lnTo>
                    <a:lnTo>
                      <a:pt x="232" y="2519"/>
                    </a:lnTo>
                    <a:lnTo>
                      <a:pt x="0" y="2573"/>
                    </a:lnTo>
                    <a:lnTo>
                      <a:pt x="0" y="2132"/>
                    </a:lnTo>
                  </a:path>
                </a:pathLst>
              </a:custGeom>
              <a:noFill/>
              <a:ln w="793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0" name="Freeform 36"/>
              <p:cNvSpPr>
                <a:spLocks/>
              </p:cNvSpPr>
              <p:nvPr/>
            </p:nvSpPr>
            <p:spPr bwMode="auto">
              <a:xfrm>
                <a:off x="3288" y="2365"/>
                <a:ext cx="739" cy="529"/>
              </a:xfrm>
              <a:custGeom>
                <a:avLst/>
                <a:gdLst/>
                <a:ahLst/>
                <a:cxnLst>
                  <a:cxn ang="0">
                    <a:pos x="3693" y="2132"/>
                  </a:cxn>
                  <a:cxn ang="0">
                    <a:pos x="3510" y="2162"/>
                  </a:cxn>
                  <a:cxn ang="0">
                    <a:pos x="3324" y="2185"/>
                  </a:cxn>
                  <a:cxn ang="0">
                    <a:pos x="3134" y="2199"/>
                  </a:cxn>
                  <a:cxn ang="0">
                    <a:pos x="2941" y="2204"/>
                  </a:cxn>
                  <a:cxn ang="0">
                    <a:pos x="2640" y="2192"/>
                  </a:cxn>
                  <a:cxn ang="0">
                    <a:pos x="2348" y="2159"/>
                  </a:cxn>
                  <a:cxn ang="0">
                    <a:pos x="2066" y="2105"/>
                  </a:cxn>
                  <a:cxn ang="0">
                    <a:pos x="1796" y="2031"/>
                  </a:cxn>
                  <a:cxn ang="0">
                    <a:pos x="1539" y="1938"/>
                  </a:cxn>
                  <a:cxn ang="0">
                    <a:pos x="1296" y="1827"/>
                  </a:cxn>
                  <a:cxn ang="0">
                    <a:pos x="1069" y="1700"/>
                  </a:cxn>
                  <a:cxn ang="0">
                    <a:pos x="861" y="1558"/>
                  </a:cxn>
                  <a:cxn ang="0">
                    <a:pos x="671" y="1402"/>
                  </a:cxn>
                  <a:cxn ang="0">
                    <a:pos x="501" y="1232"/>
                  </a:cxn>
                  <a:cxn ang="0">
                    <a:pos x="355" y="1050"/>
                  </a:cxn>
                  <a:cxn ang="0">
                    <a:pos x="230" y="858"/>
                  </a:cxn>
                  <a:cxn ang="0">
                    <a:pos x="131" y="655"/>
                  </a:cxn>
                  <a:cxn ang="0">
                    <a:pos x="59" y="443"/>
                  </a:cxn>
                  <a:cxn ang="0">
                    <a:pos x="15" y="224"/>
                  </a:cxn>
                  <a:cxn ang="0">
                    <a:pos x="0" y="0"/>
                  </a:cxn>
                  <a:cxn ang="0">
                    <a:pos x="0" y="440"/>
                  </a:cxn>
                  <a:cxn ang="0">
                    <a:pos x="15" y="665"/>
                  </a:cxn>
                  <a:cxn ang="0">
                    <a:pos x="59" y="884"/>
                  </a:cxn>
                  <a:cxn ang="0">
                    <a:pos x="131" y="1096"/>
                  </a:cxn>
                  <a:cxn ang="0">
                    <a:pos x="230" y="1299"/>
                  </a:cxn>
                  <a:cxn ang="0">
                    <a:pos x="355" y="1491"/>
                  </a:cxn>
                  <a:cxn ang="0">
                    <a:pos x="501" y="1673"/>
                  </a:cxn>
                  <a:cxn ang="0">
                    <a:pos x="671" y="1843"/>
                  </a:cxn>
                  <a:cxn ang="0">
                    <a:pos x="861" y="1999"/>
                  </a:cxn>
                  <a:cxn ang="0">
                    <a:pos x="1069" y="2141"/>
                  </a:cxn>
                  <a:cxn ang="0">
                    <a:pos x="1296" y="2268"/>
                  </a:cxn>
                  <a:cxn ang="0">
                    <a:pos x="1539" y="2379"/>
                  </a:cxn>
                  <a:cxn ang="0">
                    <a:pos x="1796" y="2472"/>
                  </a:cxn>
                  <a:cxn ang="0">
                    <a:pos x="2066" y="2546"/>
                  </a:cxn>
                  <a:cxn ang="0">
                    <a:pos x="2348" y="2600"/>
                  </a:cxn>
                  <a:cxn ang="0">
                    <a:pos x="2640" y="2633"/>
                  </a:cxn>
                  <a:cxn ang="0">
                    <a:pos x="2941" y="2645"/>
                  </a:cxn>
                  <a:cxn ang="0">
                    <a:pos x="3134" y="2640"/>
                  </a:cxn>
                  <a:cxn ang="0">
                    <a:pos x="3324" y="2626"/>
                  </a:cxn>
                  <a:cxn ang="0">
                    <a:pos x="3510" y="2603"/>
                  </a:cxn>
                  <a:cxn ang="0">
                    <a:pos x="3693" y="2573"/>
                  </a:cxn>
                  <a:cxn ang="0">
                    <a:pos x="3693" y="2132"/>
                  </a:cxn>
                </a:cxnLst>
                <a:rect l="0" t="0" r="r" b="b"/>
                <a:pathLst>
                  <a:path w="3693" h="2645">
                    <a:moveTo>
                      <a:pt x="3693" y="2132"/>
                    </a:moveTo>
                    <a:lnTo>
                      <a:pt x="3510" y="2162"/>
                    </a:lnTo>
                    <a:lnTo>
                      <a:pt x="3324" y="2185"/>
                    </a:lnTo>
                    <a:lnTo>
                      <a:pt x="3134" y="2199"/>
                    </a:lnTo>
                    <a:lnTo>
                      <a:pt x="2941" y="2204"/>
                    </a:lnTo>
                    <a:lnTo>
                      <a:pt x="2640" y="2192"/>
                    </a:lnTo>
                    <a:lnTo>
                      <a:pt x="2348" y="2159"/>
                    </a:lnTo>
                    <a:lnTo>
                      <a:pt x="2066" y="2105"/>
                    </a:lnTo>
                    <a:lnTo>
                      <a:pt x="1796" y="2031"/>
                    </a:lnTo>
                    <a:lnTo>
                      <a:pt x="1539" y="1938"/>
                    </a:lnTo>
                    <a:lnTo>
                      <a:pt x="1296" y="1827"/>
                    </a:lnTo>
                    <a:lnTo>
                      <a:pt x="1069" y="1700"/>
                    </a:lnTo>
                    <a:lnTo>
                      <a:pt x="861" y="1558"/>
                    </a:lnTo>
                    <a:lnTo>
                      <a:pt x="671" y="1402"/>
                    </a:lnTo>
                    <a:lnTo>
                      <a:pt x="501" y="1232"/>
                    </a:lnTo>
                    <a:lnTo>
                      <a:pt x="355" y="1050"/>
                    </a:lnTo>
                    <a:lnTo>
                      <a:pt x="230" y="858"/>
                    </a:lnTo>
                    <a:lnTo>
                      <a:pt x="131" y="655"/>
                    </a:lnTo>
                    <a:lnTo>
                      <a:pt x="59" y="443"/>
                    </a:lnTo>
                    <a:lnTo>
                      <a:pt x="15" y="224"/>
                    </a:lnTo>
                    <a:lnTo>
                      <a:pt x="0" y="0"/>
                    </a:lnTo>
                    <a:lnTo>
                      <a:pt x="0" y="440"/>
                    </a:lnTo>
                    <a:lnTo>
                      <a:pt x="15" y="665"/>
                    </a:lnTo>
                    <a:lnTo>
                      <a:pt x="59" y="884"/>
                    </a:lnTo>
                    <a:lnTo>
                      <a:pt x="131" y="1096"/>
                    </a:lnTo>
                    <a:lnTo>
                      <a:pt x="230" y="1299"/>
                    </a:lnTo>
                    <a:lnTo>
                      <a:pt x="355" y="1491"/>
                    </a:lnTo>
                    <a:lnTo>
                      <a:pt x="501" y="1673"/>
                    </a:lnTo>
                    <a:lnTo>
                      <a:pt x="671" y="1843"/>
                    </a:lnTo>
                    <a:lnTo>
                      <a:pt x="861" y="1999"/>
                    </a:lnTo>
                    <a:lnTo>
                      <a:pt x="1069" y="2141"/>
                    </a:lnTo>
                    <a:lnTo>
                      <a:pt x="1296" y="2268"/>
                    </a:lnTo>
                    <a:lnTo>
                      <a:pt x="1539" y="2379"/>
                    </a:lnTo>
                    <a:lnTo>
                      <a:pt x="1796" y="2472"/>
                    </a:lnTo>
                    <a:lnTo>
                      <a:pt x="2066" y="2546"/>
                    </a:lnTo>
                    <a:lnTo>
                      <a:pt x="2348" y="2600"/>
                    </a:lnTo>
                    <a:lnTo>
                      <a:pt x="2640" y="2633"/>
                    </a:lnTo>
                    <a:lnTo>
                      <a:pt x="2941" y="2645"/>
                    </a:lnTo>
                    <a:lnTo>
                      <a:pt x="3134" y="2640"/>
                    </a:lnTo>
                    <a:lnTo>
                      <a:pt x="3324" y="2626"/>
                    </a:lnTo>
                    <a:lnTo>
                      <a:pt x="3510" y="2603"/>
                    </a:lnTo>
                    <a:lnTo>
                      <a:pt x="3693" y="2573"/>
                    </a:lnTo>
                    <a:lnTo>
                      <a:pt x="3693" y="2132"/>
                    </a:lnTo>
                    <a:close/>
                  </a:path>
                </a:pathLst>
              </a:custGeom>
              <a:solidFill>
                <a:srgbClr val="00404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1" name="Freeform 37"/>
              <p:cNvSpPr>
                <a:spLocks/>
              </p:cNvSpPr>
              <p:nvPr/>
            </p:nvSpPr>
            <p:spPr bwMode="auto">
              <a:xfrm>
                <a:off x="3288" y="2365"/>
                <a:ext cx="739" cy="529"/>
              </a:xfrm>
              <a:custGeom>
                <a:avLst/>
                <a:gdLst/>
                <a:ahLst/>
                <a:cxnLst>
                  <a:cxn ang="0">
                    <a:pos x="3693" y="2132"/>
                  </a:cxn>
                  <a:cxn ang="0">
                    <a:pos x="3510" y="2162"/>
                  </a:cxn>
                  <a:cxn ang="0">
                    <a:pos x="3324" y="2185"/>
                  </a:cxn>
                  <a:cxn ang="0">
                    <a:pos x="3134" y="2199"/>
                  </a:cxn>
                  <a:cxn ang="0">
                    <a:pos x="2941" y="2204"/>
                  </a:cxn>
                  <a:cxn ang="0">
                    <a:pos x="2640" y="2192"/>
                  </a:cxn>
                  <a:cxn ang="0">
                    <a:pos x="2348" y="2159"/>
                  </a:cxn>
                  <a:cxn ang="0">
                    <a:pos x="2066" y="2105"/>
                  </a:cxn>
                  <a:cxn ang="0">
                    <a:pos x="1796" y="2031"/>
                  </a:cxn>
                  <a:cxn ang="0">
                    <a:pos x="1539" y="1938"/>
                  </a:cxn>
                  <a:cxn ang="0">
                    <a:pos x="1296" y="1827"/>
                  </a:cxn>
                  <a:cxn ang="0">
                    <a:pos x="1069" y="1700"/>
                  </a:cxn>
                  <a:cxn ang="0">
                    <a:pos x="861" y="1558"/>
                  </a:cxn>
                  <a:cxn ang="0">
                    <a:pos x="671" y="1402"/>
                  </a:cxn>
                  <a:cxn ang="0">
                    <a:pos x="501" y="1232"/>
                  </a:cxn>
                  <a:cxn ang="0">
                    <a:pos x="355" y="1050"/>
                  </a:cxn>
                  <a:cxn ang="0">
                    <a:pos x="230" y="858"/>
                  </a:cxn>
                  <a:cxn ang="0">
                    <a:pos x="131" y="655"/>
                  </a:cxn>
                  <a:cxn ang="0">
                    <a:pos x="59" y="443"/>
                  </a:cxn>
                  <a:cxn ang="0">
                    <a:pos x="15" y="224"/>
                  </a:cxn>
                  <a:cxn ang="0">
                    <a:pos x="0" y="0"/>
                  </a:cxn>
                  <a:cxn ang="0">
                    <a:pos x="0" y="440"/>
                  </a:cxn>
                  <a:cxn ang="0">
                    <a:pos x="15" y="665"/>
                  </a:cxn>
                  <a:cxn ang="0">
                    <a:pos x="59" y="884"/>
                  </a:cxn>
                  <a:cxn ang="0">
                    <a:pos x="131" y="1096"/>
                  </a:cxn>
                  <a:cxn ang="0">
                    <a:pos x="230" y="1299"/>
                  </a:cxn>
                  <a:cxn ang="0">
                    <a:pos x="355" y="1491"/>
                  </a:cxn>
                  <a:cxn ang="0">
                    <a:pos x="501" y="1673"/>
                  </a:cxn>
                  <a:cxn ang="0">
                    <a:pos x="671" y="1843"/>
                  </a:cxn>
                  <a:cxn ang="0">
                    <a:pos x="861" y="1999"/>
                  </a:cxn>
                  <a:cxn ang="0">
                    <a:pos x="1069" y="2141"/>
                  </a:cxn>
                  <a:cxn ang="0">
                    <a:pos x="1296" y="2268"/>
                  </a:cxn>
                  <a:cxn ang="0">
                    <a:pos x="1539" y="2379"/>
                  </a:cxn>
                  <a:cxn ang="0">
                    <a:pos x="1796" y="2472"/>
                  </a:cxn>
                  <a:cxn ang="0">
                    <a:pos x="2066" y="2546"/>
                  </a:cxn>
                  <a:cxn ang="0">
                    <a:pos x="2348" y="2600"/>
                  </a:cxn>
                  <a:cxn ang="0">
                    <a:pos x="2640" y="2633"/>
                  </a:cxn>
                  <a:cxn ang="0">
                    <a:pos x="2941" y="2645"/>
                  </a:cxn>
                  <a:cxn ang="0">
                    <a:pos x="3134" y="2640"/>
                  </a:cxn>
                  <a:cxn ang="0">
                    <a:pos x="3324" y="2626"/>
                  </a:cxn>
                  <a:cxn ang="0">
                    <a:pos x="3510" y="2603"/>
                  </a:cxn>
                  <a:cxn ang="0">
                    <a:pos x="3693" y="2573"/>
                  </a:cxn>
                  <a:cxn ang="0">
                    <a:pos x="3693" y="2132"/>
                  </a:cxn>
                </a:cxnLst>
                <a:rect l="0" t="0" r="r" b="b"/>
                <a:pathLst>
                  <a:path w="3693" h="2645">
                    <a:moveTo>
                      <a:pt x="3693" y="2132"/>
                    </a:moveTo>
                    <a:lnTo>
                      <a:pt x="3510" y="2162"/>
                    </a:lnTo>
                    <a:lnTo>
                      <a:pt x="3324" y="2185"/>
                    </a:lnTo>
                    <a:lnTo>
                      <a:pt x="3134" y="2199"/>
                    </a:lnTo>
                    <a:lnTo>
                      <a:pt x="2941" y="2204"/>
                    </a:lnTo>
                    <a:lnTo>
                      <a:pt x="2640" y="2192"/>
                    </a:lnTo>
                    <a:lnTo>
                      <a:pt x="2348" y="2159"/>
                    </a:lnTo>
                    <a:lnTo>
                      <a:pt x="2066" y="2105"/>
                    </a:lnTo>
                    <a:lnTo>
                      <a:pt x="1796" y="2031"/>
                    </a:lnTo>
                    <a:lnTo>
                      <a:pt x="1539" y="1938"/>
                    </a:lnTo>
                    <a:lnTo>
                      <a:pt x="1296" y="1827"/>
                    </a:lnTo>
                    <a:lnTo>
                      <a:pt x="1069" y="1700"/>
                    </a:lnTo>
                    <a:lnTo>
                      <a:pt x="861" y="1558"/>
                    </a:lnTo>
                    <a:lnTo>
                      <a:pt x="671" y="1402"/>
                    </a:lnTo>
                    <a:lnTo>
                      <a:pt x="501" y="1232"/>
                    </a:lnTo>
                    <a:lnTo>
                      <a:pt x="355" y="1050"/>
                    </a:lnTo>
                    <a:lnTo>
                      <a:pt x="230" y="858"/>
                    </a:lnTo>
                    <a:lnTo>
                      <a:pt x="131" y="655"/>
                    </a:lnTo>
                    <a:lnTo>
                      <a:pt x="59" y="443"/>
                    </a:lnTo>
                    <a:lnTo>
                      <a:pt x="15" y="224"/>
                    </a:lnTo>
                    <a:lnTo>
                      <a:pt x="0" y="0"/>
                    </a:lnTo>
                    <a:lnTo>
                      <a:pt x="0" y="440"/>
                    </a:lnTo>
                    <a:lnTo>
                      <a:pt x="15" y="665"/>
                    </a:lnTo>
                    <a:lnTo>
                      <a:pt x="59" y="884"/>
                    </a:lnTo>
                    <a:lnTo>
                      <a:pt x="131" y="1096"/>
                    </a:lnTo>
                    <a:lnTo>
                      <a:pt x="230" y="1299"/>
                    </a:lnTo>
                    <a:lnTo>
                      <a:pt x="355" y="1491"/>
                    </a:lnTo>
                    <a:lnTo>
                      <a:pt x="501" y="1673"/>
                    </a:lnTo>
                    <a:lnTo>
                      <a:pt x="671" y="1843"/>
                    </a:lnTo>
                    <a:lnTo>
                      <a:pt x="861" y="1999"/>
                    </a:lnTo>
                    <a:lnTo>
                      <a:pt x="1069" y="2141"/>
                    </a:lnTo>
                    <a:lnTo>
                      <a:pt x="1296" y="2268"/>
                    </a:lnTo>
                    <a:lnTo>
                      <a:pt x="1539" y="2379"/>
                    </a:lnTo>
                    <a:lnTo>
                      <a:pt x="1796" y="2472"/>
                    </a:lnTo>
                    <a:lnTo>
                      <a:pt x="2066" y="2546"/>
                    </a:lnTo>
                    <a:lnTo>
                      <a:pt x="2348" y="2600"/>
                    </a:lnTo>
                    <a:lnTo>
                      <a:pt x="2640" y="2633"/>
                    </a:lnTo>
                    <a:lnTo>
                      <a:pt x="2941" y="2645"/>
                    </a:lnTo>
                    <a:lnTo>
                      <a:pt x="3134" y="2640"/>
                    </a:lnTo>
                    <a:lnTo>
                      <a:pt x="3324" y="2626"/>
                    </a:lnTo>
                    <a:lnTo>
                      <a:pt x="3510" y="2603"/>
                    </a:lnTo>
                    <a:lnTo>
                      <a:pt x="3693" y="2573"/>
                    </a:lnTo>
                    <a:lnTo>
                      <a:pt x="3693" y="2132"/>
                    </a:lnTo>
                  </a:path>
                </a:pathLst>
              </a:custGeom>
              <a:noFill/>
              <a:ln w="793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2" name="Freeform 38"/>
              <p:cNvSpPr>
                <a:spLocks/>
              </p:cNvSpPr>
              <p:nvPr/>
            </p:nvSpPr>
            <p:spPr bwMode="auto">
              <a:xfrm>
                <a:off x="3288" y="1924"/>
                <a:ext cx="1177" cy="882"/>
              </a:xfrm>
              <a:custGeom>
                <a:avLst/>
                <a:gdLst/>
                <a:ahLst/>
                <a:cxnLst>
                  <a:cxn ang="0">
                    <a:pos x="5882" y="2205"/>
                  </a:cxn>
                  <a:cxn ang="0">
                    <a:pos x="5866" y="1979"/>
                  </a:cxn>
                  <a:cxn ang="0">
                    <a:pos x="5822" y="1760"/>
                  </a:cxn>
                  <a:cxn ang="0">
                    <a:pos x="5750" y="1548"/>
                  </a:cxn>
                  <a:cxn ang="0">
                    <a:pos x="5651" y="1346"/>
                  </a:cxn>
                  <a:cxn ang="0">
                    <a:pos x="5526" y="1153"/>
                  </a:cxn>
                  <a:cxn ang="0">
                    <a:pos x="5380" y="971"/>
                  </a:cxn>
                  <a:cxn ang="0">
                    <a:pos x="5210" y="801"/>
                  </a:cxn>
                  <a:cxn ang="0">
                    <a:pos x="5021" y="645"/>
                  </a:cxn>
                  <a:cxn ang="0">
                    <a:pos x="4812" y="503"/>
                  </a:cxn>
                  <a:cxn ang="0">
                    <a:pos x="4585" y="376"/>
                  </a:cxn>
                  <a:cxn ang="0">
                    <a:pos x="4343" y="265"/>
                  </a:cxn>
                  <a:cxn ang="0">
                    <a:pos x="4085" y="172"/>
                  </a:cxn>
                  <a:cxn ang="0">
                    <a:pos x="3815" y="98"/>
                  </a:cxn>
                  <a:cxn ang="0">
                    <a:pos x="3533" y="44"/>
                  </a:cxn>
                  <a:cxn ang="0">
                    <a:pos x="3242" y="11"/>
                  </a:cxn>
                  <a:cxn ang="0">
                    <a:pos x="2941" y="0"/>
                  </a:cxn>
                  <a:cxn ang="0">
                    <a:pos x="2640" y="11"/>
                  </a:cxn>
                  <a:cxn ang="0">
                    <a:pos x="2348" y="44"/>
                  </a:cxn>
                  <a:cxn ang="0">
                    <a:pos x="2066" y="98"/>
                  </a:cxn>
                  <a:cxn ang="0">
                    <a:pos x="1796" y="172"/>
                  </a:cxn>
                  <a:cxn ang="0">
                    <a:pos x="1539" y="265"/>
                  </a:cxn>
                  <a:cxn ang="0">
                    <a:pos x="1296" y="376"/>
                  </a:cxn>
                  <a:cxn ang="0">
                    <a:pos x="1069" y="503"/>
                  </a:cxn>
                  <a:cxn ang="0">
                    <a:pos x="861" y="645"/>
                  </a:cxn>
                  <a:cxn ang="0">
                    <a:pos x="671" y="801"/>
                  </a:cxn>
                  <a:cxn ang="0">
                    <a:pos x="501" y="971"/>
                  </a:cxn>
                  <a:cxn ang="0">
                    <a:pos x="355" y="1153"/>
                  </a:cxn>
                  <a:cxn ang="0">
                    <a:pos x="230" y="1346"/>
                  </a:cxn>
                  <a:cxn ang="0">
                    <a:pos x="131" y="1548"/>
                  </a:cxn>
                  <a:cxn ang="0">
                    <a:pos x="59" y="1760"/>
                  </a:cxn>
                  <a:cxn ang="0">
                    <a:pos x="15" y="1979"/>
                  </a:cxn>
                  <a:cxn ang="0">
                    <a:pos x="0" y="2205"/>
                  </a:cxn>
                  <a:cxn ang="0">
                    <a:pos x="15" y="2429"/>
                  </a:cxn>
                  <a:cxn ang="0">
                    <a:pos x="59" y="2648"/>
                  </a:cxn>
                  <a:cxn ang="0">
                    <a:pos x="131" y="2860"/>
                  </a:cxn>
                  <a:cxn ang="0">
                    <a:pos x="230" y="3063"/>
                  </a:cxn>
                  <a:cxn ang="0">
                    <a:pos x="355" y="3255"/>
                  </a:cxn>
                  <a:cxn ang="0">
                    <a:pos x="501" y="3437"/>
                  </a:cxn>
                  <a:cxn ang="0">
                    <a:pos x="671" y="3607"/>
                  </a:cxn>
                  <a:cxn ang="0">
                    <a:pos x="861" y="3763"/>
                  </a:cxn>
                  <a:cxn ang="0">
                    <a:pos x="1069" y="3905"/>
                  </a:cxn>
                  <a:cxn ang="0">
                    <a:pos x="1296" y="4032"/>
                  </a:cxn>
                  <a:cxn ang="0">
                    <a:pos x="1539" y="4143"/>
                  </a:cxn>
                  <a:cxn ang="0">
                    <a:pos x="1796" y="4236"/>
                  </a:cxn>
                  <a:cxn ang="0">
                    <a:pos x="2066" y="4310"/>
                  </a:cxn>
                  <a:cxn ang="0">
                    <a:pos x="2348" y="4364"/>
                  </a:cxn>
                  <a:cxn ang="0">
                    <a:pos x="2640" y="4397"/>
                  </a:cxn>
                  <a:cxn ang="0">
                    <a:pos x="2941" y="4409"/>
                  </a:cxn>
                  <a:cxn ang="0">
                    <a:pos x="3134" y="4404"/>
                  </a:cxn>
                  <a:cxn ang="0">
                    <a:pos x="3324" y="4390"/>
                  </a:cxn>
                  <a:cxn ang="0">
                    <a:pos x="3510" y="4367"/>
                  </a:cxn>
                  <a:cxn ang="0">
                    <a:pos x="3693" y="4337"/>
                  </a:cxn>
                  <a:cxn ang="0">
                    <a:pos x="2941" y="2205"/>
                  </a:cxn>
                  <a:cxn ang="0">
                    <a:pos x="5882" y="2205"/>
                  </a:cxn>
                </a:cxnLst>
                <a:rect l="0" t="0" r="r" b="b"/>
                <a:pathLst>
                  <a:path w="5882" h="4409">
                    <a:moveTo>
                      <a:pt x="5882" y="2205"/>
                    </a:moveTo>
                    <a:lnTo>
                      <a:pt x="5866" y="1979"/>
                    </a:lnTo>
                    <a:lnTo>
                      <a:pt x="5822" y="1760"/>
                    </a:lnTo>
                    <a:lnTo>
                      <a:pt x="5750" y="1548"/>
                    </a:lnTo>
                    <a:lnTo>
                      <a:pt x="5651" y="1346"/>
                    </a:lnTo>
                    <a:lnTo>
                      <a:pt x="5526" y="1153"/>
                    </a:lnTo>
                    <a:lnTo>
                      <a:pt x="5380" y="971"/>
                    </a:lnTo>
                    <a:lnTo>
                      <a:pt x="5210" y="801"/>
                    </a:lnTo>
                    <a:lnTo>
                      <a:pt x="5021" y="645"/>
                    </a:lnTo>
                    <a:lnTo>
                      <a:pt x="4812" y="503"/>
                    </a:lnTo>
                    <a:lnTo>
                      <a:pt x="4585" y="376"/>
                    </a:lnTo>
                    <a:lnTo>
                      <a:pt x="4343" y="265"/>
                    </a:lnTo>
                    <a:lnTo>
                      <a:pt x="4085" y="172"/>
                    </a:lnTo>
                    <a:lnTo>
                      <a:pt x="3815" y="98"/>
                    </a:lnTo>
                    <a:lnTo>
                      <a:pt x="3533" y="44"/>
                    </a:lnTo>
                    <a:lnTo>
                      <a:pt x="3242" y="11"/>
                    </a:lnTo>
                    <a:lnTo>
                      <a:pt x="2941" y="0"/>
                    </a:lnTo>
                    <a:lnTo>
                      <a:pt x="2640" y="11"/>
                    </a:lnTo>
                    <a:lnTo>
                      <a:pt x="2348" y="44"/>
                    </a:lnTo>
                    <a:lnTo>
                      <a:pt x="2066" y="98"/>
                    </a:lnTo>
                    <a:lnTo>
                      <a:pt x="1796" y="172"/>
                    </a:lnTo>
                    <a:lnTo>
                      <a:pt x="1539" y="265"/>
                    </a:lnTo>
                    <a:lnTo>
                      <a:pt x="1296" y="376"/>
                    </a:lnTo>
                    <a:lnTo>
                      <a:pt x="1069" y="503"/>
                    </a:lnTo>
                    <a:lnTo>
                      <a:pt x="861" y="645"/>
                    </a:lnTo>
                    <a:lnTo>
                      <a:pt x="671" y="801"/>
                    </a:lnTo>
                    <a:lnTo>
                      <a:pt x="501" y="971"/>
                    </a:lnTo>
                    <a:lnTo>
                      <a:pt x="355" y="1153"/>
                    </a:lnTo>
                    <a:lnTo>
                      <a:pt x="230" y="1346"/>
                    </a:lnTo>
                    <a:lnTo>
                      <a:pt x="131" y="1548"/>
                    </a:lnTo>
                    <a:lnTo>
                      <a:pt x="59" y="1760"/>
                    </a:lnTo>
                    <a:lnTo>
                      <a:pt x="15" y="1979"/>
                    </a:lnTo>
                    <a:lnTo>
                      <a:pt x="0" y="2205"/>
                    </a:lnTo>
                    <a:lnTo>
                      <a:pt x="15" y="2429"/>
                    </a:lnTo>
                    <a:lnTo>
                      <a:pt x="59" y="2648"/>
                    </a:lnTo>
                    <a:lnTo>
                      <a:pt x="131" y="2860"/>
                    </a:lnTo>
                    <a:lnTo>
                      <a:pt x="230" y="3063"/>
                    </a:lnTo>
                    <a:lnTo>
                      <a:pt x="355" y="3255"/>
                    </a:lnTo>
                    <a:lnTo>
                      <a:pt x="501" y="3437"/>
                    </a:lnTo>
                    <a:lnTo>
                      <a:pt x="671" y="3607"/>
                    </a:lnTo>
                    <a:lnTo>
                      <a:pt x="861" y="3763"/>
                    </a:lnTo>
                    <a:lnTo>
                      <a:pt x="1069" y="3905"/>
                    </a:lnTo>
                    <a:lnTo>
                      <a:pt x="1296" y="4032"/>
                    </a:lnTo>
                    <a:lnTo>
                      <a:pt x="1539" y="4143"/>
                    </a:lnTo>
                    <a:lnTo>
                      <a:pt x="1796" y="4236"/>
                    </a:lnTo>
                    <a:lnTo>
                      <a:pt x="2066" y="4310"/>
                    </a:lnTo>
                    <a:lnTo>
                      <a:pt x="2348" y="4364"/>
                    </a:lnTo>
                    <a:lnTo>
                      <a:pt x="2640" y="4397"/>
                    </a:lnTo>
                    <a:lnTo>
                      <a:pt x="2941" y="4409"/>
                    </a:lnTo>
                    <a:lnTo>
                      <a:pt x="3134" y="4404"/>
                    </a:lnTo>
                    <a:lnTo>
                      <a:pt x="3324" y="4390"/>
                    </a:lnTo>
                    <a:lnTo>
                      <a:pt x="3510" y="4367"/>
                    </a:lnTo>
                    <a:lnTo>
                      <a:pt x="3693" y="4337"/>
                    </a:lnTo>
                    <a:lnTo>
                      <a:pt x="2941" y="2205"/>
                    </a:lnTo>
                    <a:lnTo>
                      <a:pt x="5882" y="2205"/>
                    </a:lnTo>
                    <a:close/>
                  </a:path>
                </a:pathLst>
              </a:custGeom>
              <a:solidFill>
                <a:srgbClr val="0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3" name="Freeform 39"/>
              <p:cNvSpPr>
                <a:spLocks/>
              </p:cNvSpPr>
              <p:nvPr/>
            </p:nvSpPr>
            <p:spPr bwMode="auto">
              <a:xfrm>
                <a:off x="3288" y="1924"/>
                <a:ext cx="1177" cy="882"/>
              </a:xfrm>
              <a:custGeom>
                <a:avLst/>
                <a:gdLst/>
                <a:ahLst/>
                <a:cxnLst>
                  <a:cxn ang="0">
                    <a:pos x="5882" y="2205"/>
                  </a:cxn>
                  <a:cxn ang="0">
                    <a:pos x="5866" y="1979"/>
                  </a:cxn>
                  <a:cxn ang="0">
                    <a:pos x="5822" y="1760"/>
                  </a:cxn>
                  <a:cxn ang="0">
                    <a:pos x="5750" y="1548"/>
                  </a:cxn>
                  <a:cxn ang="0">
                    <a:pos x="5651" y="1346"/>
                  </a:cxn>
                  <a:cxn ang="0">
                    <a:pos x="5526" y="1153"/>
                  </a:cxn>
                  <a:cxn ang="0">
                    <a:pos x="5380" y="971"/>
                  </a:cxn>
                  <a:cxn ang="0">
                    <a:pos x="5210" y="801"/>
                  </a:cxn>
                  <a:cxn ang="0">
                    <a:pos x="5021" y="645"/>
                  </a:cxn>
                  <a:cxn ang="0">
                    <a:pos x="4812" y="503"/>
                  </a:cxn>
                  <a:cxn ang="0">
                    <a:pos x="4585" y="376"/>
                  </a:cxn>
                  <a:cxn ang="0">
                    <a:pos x="4343" y="265"/>
                  </a:cxn>
                  <a:cxn ang="0">
                    <a:pos x="4085" y="172"/>
                  </a:cxn>
                  <a:cxn ang="0">
                    <a:pos x="3815" y="98"/>
                  </a:cxn>
                  <a:cxn ang="0">
                    <a:pos x="3533" y="44"/>
                  </a:cxn>
                  <a:cxn ang="0">
                    <a:pos x="3242" y="11"/>
                  </a:cxn>
                  <a:cxn ang="0">
                    <a:pos x="2941" y="0"/>
                  </a:cxn>
                  <a:cxn ang="0">
                    <a:pos x="2640" y="11"/>
                  </a:cxn>
                  <a:cxn ang="0">
                    <a:pos x="2348" y="44"/>
                  </a:cxn>
                  <a:cxn ang="0">
                    <a:pos x="2066" y="98"/>
                  </a:cxn>
                  <a:cxn ang="0">
                    <a:pos x="1796" y="172"/>
                  </a:cxn>
                  <a:cxn ang="0">
                    <a:pos x="1539" y="265"/>
                  </a:cxn>
                  <a:cxn ang="0">
                    <a:pos x="1296" y="376"/>
                  </a:cxn>
                  <a:cxn ang="0">
                    <a:pos x="1069" y="503"/>
                  </a:cxn>
                  <a:cxn ang="0">
                    <a:pos x="861" y="645"/>
                  </a:cxn>
                  <a:cxn ang="0">
                    <a:pos x="671" y="801"/>
                  </a:cxn>
                  <a:cxn ang="0">
                    <a:pos x="501" y="971"/>
                  </a:cxn>
                  <a:cxn ang="0">
                    <a:pos x="355" y="1153"/>
                  </a:cxn>
                  <a:cxn ang="0">
                    <a:pos x="230" y="1346"/>
                  </a:cxn>
                  <a:cxn ang="0">
                    <a:pos x="131" y="1548"/>
                  </a:cxn>
                  <a:cxn ang="0">
                    <a:pos x="59" y="1760"/>
                  </a:cxn>
                  <a:cxn ang="0">
                    <a:pos x="15" y="1979"/>
                  </a:cxn>
                  <a:cxn ang="0">
                    <a:pos x="0" y="2205"/>
                  </a:cxn>
                  <a:cxn ang="0">
                    <a:pos x="15" y="2429"/>
                  </a:cxn>
                  <a:cxn ang="0">
                    <a:pos x="59" y="2648"/>
                  </a:cxn>
                  <a:cxn ang="0">
                    <a:pos x="131" y="2860"/>
                  </a:cxn>
                  <a:cxn ang="0">
                    <a:pos x="230" y="3063"/>
                  </a:cxn>
                  <a:cxn ang="0">
                    <a:pos x="355" y="3255"/>
                  </a:cxn>
                  <a:cxn ang="0">
                    <a:pos x="501" y="3437"/>
                  </a:cxn>
                  <a:cxn ang="0">
                    <a:pos x="671" y="3607"/>
                  </a:cxn>
                  <a:cxn ang="0">
                    <a:pos x="861" y="3763"/>
                  </a:cxn>
                  <a:cxn ang="0">
                    <a:pos x="1069" y="3905"/>
                  </a:cxn>
                  <a:cxn ang="0">
                    <a:pos x="1296" y="4032"/>
                  </a:cxn>
                  <a:cxn ang="0">
                    <a:pos x="1539" y="4143"/>
                  </a:cxn>
                  <a:cxn ang="0">
                    <a:pos x="1796" y="4236"/>
                  </a:cxn>
                  <a:cxn ang="0">
                    <a:pos x="2066" y="4310"/>
                  </a:cxn>
                  <a:cxn ang="0">
                    <a:pos x="2348" y="4364"/>
                  </a:cxn>
                  <a:cxn ang="0">
                    <a:pos x="2640" y="4397"/>
                  </a:cxn>
                  <a:cxn ang="0">
                    <a:pos x="2941" y="4409"/>
                  </a:cxn>
                  <a:cxn ang="0">
                    <a:pos x="3134" y="4404"/>
                  </a:cxn>
                  <a:cxn ang="0">
                    <a:pos x="3324" y="4390"/>
                  </a:cxn>
                  <a:cxn ang="0">
                    <a:pos x="3510" y="4367"/>
                  </a:cxn>
                  <a:cxn ang="0">
                    <a:pos x="3693" y="4337"/>
                  </a:cxn>
                  <a:cxn ang="0">
                    <a:pos x="2941" y="2205"/>
                  </a:cxn>
                  <a:cxn ang="0">
                    <a:pos x="5882" y="2205"/>
                  </a:cxn>
                  <a:cxn ang="0">
                    <a:pos x="5882" y="2205"/>
                  </a:cxn>
                </a:cxnLst>
                <a:rect l="0" t="0" r="r" b="b"/>
                <a:pathLst>
                  <a:path w="5882" h="4409">
                    <a:moveTo>
                      <a:pt x="5882" y="2205"/>
                    </a:moveTo>
                    <a:lnTo>
                      <a:pt x="5866" y="1979"/>
                    </a:lnTo>
                    <a:lnTo>
                      <a:pt x="5822" y="1760"/>
                    </a:lnTo>
                    <a:lnTo>
                      <a:pt x="5750" y="1548"/>
                    </a:lnTo>
                    <a:lnTo>
                      <a:pt x="5651" y="1346"/>
                    </a:lnTo>
                    <a:lnTo>
                      <a:pt x="5526" y="1153"/>
                    </a:lnTo>
                    <a:lnTo>
                      <a:pt x="5380" y="971"/>
                    </a:lnTo>
                    <a:lnTo>
                      <a:pt x="5210" y="801"/>
                    </a:lnTo>
                    <a:lnTo>
                      <a:pt x="5021" y="645"/>
                    </a:lnTo>
                    <a:lnTo>
                      <a:pt x="4812" y="503"/>
                    </a:lnTo>
                    <a:lnTo>
                      <a:pt x="4585" y="376"/>
                    </a:lnTo>
                    <a:lnTo>
                      <a:pt x="4343" y="265"/>
                    </a:lnTo>
                    <a:lnTo>
                      <a:pt x="4085" y="172"/>
                    </a:lnTo>
                    <a:lnTo>
                      <a:pt x="3815" y="98"/>
                    </a:lnTo>
                    <a:lnTo>
                      <a:pt x="3533" y="44"/>
                    </a:lnTo>
                    <a:lnTo>
                      <a:pt x="3242" y="11"/>
                    </a:lnTo>
                    <a:lnTo>
                      <a:pt x="2941" y="0"/>
                    </a:lnTo>
                    <a:lnTo>
                      <a:pt x="2640" y="11"/>
                    </a:lnTo>
                    <a:lnTo>
                      <a:pt x="2348" y="44"/>
                    </a:lnTo>
                    <a:lnTo>
                      <a:pt x="2066" y="98"/>
                    </a:lnTo>
                    <a:lnTo>
                      <a:pt x="1796" y="172"/>
                    </a:lnTo>
                    <a:lnTo>
                      <a:pt x="1539" y="265"/>
                    </a:lnTo>
                    <a:lnTo>
                      <a:pt x="1296" y="376"/>
                    </a:lnTo>
                    <a:lnTo>
                      <a:pt x="1069" y="503"/>
                    </a:lnTo>
                    <a:lnTo>
                      <a:pt x="861" y="645"/>
                    </a:lnTo>
                    <a:lnTo>
                      <a:pt x="671" y="801"/>
                    </a:lnTo>
                    <a:lnTo>
                      <a:pt x="501" y="971"/>
                    </a:lnTo>
                    <a:lnTo>
                      <a:pt x="355" y="1153"/>
                    </a:lnTo>
                    <a:lnTo>
                      <a:pt x="230" y="1346"/>
                    </a:lnTo>
                    <a:lnTo>
                      <a:pt x="131" y="1548"/>
                    </a:lnTo>
                    <a:lnTo>
                      <a:pt x="59" y="1760"/>
                    </a:lnTo>
                    <a:lnTo>
                      <a:pt x="15" y="1979"/>
                    </a:lnTo>
                    <a:lnTo>
                      <a:pt x="0" y="2205"/>
                    </a:lnTo>
                    <a:lnTo>
                      <a:pt x="15" y="2429"/>
                    </a:lnTo>
                    <a:lnTo>
                      <a:pt x="59" y="2648"/>
                    </a:lnTo>
                    <a:lnTo>
                      <a:pt x="131" y="2860"/>
                    </a:lnTo>
                    <a:lnTo>
                      <a:pt x="230" y="3063"/>
                    </a:lnTo>
                    <a:lnTo>
                      <a:pt x="355" y="3255"/>
                    </a:lnTo>
                    <a:lnTo>
                      <a:pt x="501" y="3437"/>
                    </a:lnTo>
                    <a:lnTo>
                      <a:pt x="671" y="3607"/>
                    </a:lnTo>
                    <a:lnTo>
                      <a:pt x="861" y="3763"/>
                    </a:lnTo>
                    <a:lnTo>
                      <a:pt x="1069" y="3905"/>
                    </a:lnTo>
                    <a:lnTo>
                      <a:pt x="1296" y="4032"/>
                    </a:lnTo>
                    <a:lnTo>
                      <a:pt x="1539" y="4143"/>
                    </a:lnTo>
                    <a:lnTo>
                      <a:pt x="1796" y="4236"/>
                    </a:lnTo>
                    <a:lnTo>
                      <a:pt x="2066" y="4310"/>
                    </a:lnTo>
                    <a:lnTo>
                      <a:pt x="2348" y="4364"/>
                    </a:lnTo>
                    <a:lnTo>
                      <a:pt x="2640" y="4397"/>
                    </a:lnTo>
                    <a:lnTo>
                      <a:pt x="2941" y="4409"/>
                    </a:lnTo>
                    <a:lnTo>
                      <a:pt x="3134" y="4404"/>
                    </a:lnTo>
                    <a:lnTo>
                      <a:pt x="3324" y="4390"/>
                    </a:lnTo>
                    <a:lnTo>
                      <a:pt x="3510" y="4367"/>
                    </a:lnTo>
                    <a:lnTo>
                      <a:pt x="3693" y="4337"/>
                    </a:lnTo>
                    <a:lnTo>
                      <a:pt x="2941" y="2205"/>
                    </a:lnTo>
                    <a:lnTo>
                      <a:pt x="5882" y="2205"/>
                    </a:lnTo>
                  </a:path>
                </a:pathLst>
              </a:custGeom>
              <a:noFill/>
              <a:ln w="793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4" name="Line 40"/>
              <p:cNvSpPr>
                <a:spLocks noChangeShapeType="1"/>
              </p:cNvSpPr>
              <p:nvPr/>
            </p:nvSpPr>
            <p:spPr bwMode="auto">
              <a:xfrm flipH="1" flipV="1">
                <a:off x="3361" y="2065"/>
                <a:ext cx="51" cy="3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5" name="Freeform 41"/>
              <p:cNvSpPr>
                <a:spLocks/>
              </p:cNvSpPr>
              <p:nvPr/>
            </p:nvSpPr>
            <p:spPr bwMode="auto">
              <a:xfrm>
                <a:off x="3938" y="2401"/>
                <a:ext cx="589" cy="427"/>
              </a:xfrm>
              <a:custGeom>
                <a:avLst/>
                <a:gdLst/>
                <a:ahLst/>
                <a:cxnLst>
                  <a:cxn ang="0">
                    <a:pos x="751" y="2132"/>
                  </a:cxn>
                  <a:cxn ang="0">
                    <a:pos x="983" y="2078"/>
                  </a:cxn>
                  <a:cxn ang="0">
                    <a:pos x="1207" y="2011"/>
                  </a:cxn>
                  <a:cxn ang="0">
                    <a:pos x="1422" y="1930"/>
                  </a:cxn>
                  <a:cxn ang="0">
                    <a:pos x="1624" y="1837"/>
                  </a:cxn>
                  <a:cxn ang="0">
                    <a:pos x="1817" y="1732"/>
                  </a:cxn>
                  <a:cxn ang="0">
                    <a:pos x="1997" y="1616"/>
                  </a:cxn>
                  <a:cxn ang="0">
                    <a:pos x="2165" y="1490"/>
                  </a:cxn>
                  <a:cxn ang="0">
                    <a:pos x="2318" y="1356"/>
                  </a:cxn>
                  <a:cxn ang="0">
                    <a:pos x="2457" y="1210"/>
                  </a:cxn>
                  <a:cxn ang="0">
                    <a:pos x="2580" y="1057"/>
                  </a:cxn>
                  <a:cxn ang="0">
                    <a:pos x="2687" y="896"/>
                  </a:cxn>
                  <a:cxn ang="0">
                    <a:pos x="2775" y="729"/>
                  </a:cxn>
                  <a:cxn ang="0">
                    <a:pos x="2847" y="554"/>
                  </a:cxn>
                  <a:cxn ang="0">
                    <a:pos x="2898" y="374"/>
                  </a:cxn>
                  <a:cxn ang="0">
                    <a:pos x="2930" y="189"/>
                  </a:cxn>
                  <a:cxn ang="0">
                    <a:pos x="2941" y="0"/>
                  </a:cxn>
                  <a:cxn ang="0">
                    <a:pos x="0" y="0"/>
                  </a:cxn>
                  <a:cxn ang="0">
                    <a:pos x="751" y="2132"/>
                  </a:cxn>
                </a:cxnLst>
                <a:rect l="0" t="0" r="r" b="b"/>
                <a:pathLst>
                  <a:path w="2941" h="2132">
                    <a:moveTo>
                      <a:pt x="751" y="2132"/>
                    </a:moveTo>
                    <a:lnTo>
                      <a:pt x="983" y="2078"/>
                    </a:lnTo>
                    <a:lnTo>
                      <a:pt x="1207" y="2011"/>
                    </a:lnTo>
                    <a:lnTo>
                      <a:pt x="1422" y="1930"/>
                    </a:lnTo>
                    <a:lnTo>
                      <a:pt x="1624" y="1837"/>
                    </a:lnTo>
                    <a:lnTo>
                      <a:pt x="1817" y="1732"/>
                    </a:lnTo>
                    <a:lnTo>
                      <a:pt x="1997" y="1616"/>
                    </a:lnTo>
                    <a:lnTo>
                      <a:pt x="2165" y="1490"/>
                    </a:lnTo>
                    <a:lnTo>
                      <a:pt x="2318" y="1356"/>
                    </a:lnTo>
                    <a:lnTo>
                      <a:pt x="2457" y="1210"/>
                    </a:lnTo>
                    <a:lnTo>
                      <a:pt x="2580" y="1057"/>
                    </a:lnTo>
                    <a:lnTo>
                      <a:pt x="2687" y="896"/>
                    </a:lnTo>
                    <a:lnTo>
                      <a:pt x="2775" y="729"/>
                    </a:lnTo>
                    <a:lnTo>
                      <a:pt x="2847" y="554"/>
                    </a:lnTo>
                    <a:lnTo>
                      <a:pt x="2898" y="374"/>
                    </a:lnTo>
                    <a:lnTo>
                      <a:pt x="2930" y="189"/>
                    </a:lnTo>
                    <a:lnTo>
                      <a:pt x="2941" y="0"/>
                    </a:lnTo>
                    <a:lnTo>
                      <a:pt x="0" y="0"/>
                    </a:lnTo>
                    <a:lnTo>
                      <a:pt x="751" y="2132"/>
                    </a:lnTo>
                    <a:close/>
                  </a:path>
                </a:pathLst>
              </a:custGeom>
              <a:solidFill>
                <a:srgbClr val="8080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6" name="Freeform 42"/>
              <p:cNvSpPr>
                <a:spLocks/>
              </p:cNvSpPr>
              <p:nvPr/>
            </p:nvSpPr>
            <p:spPr bwMode="auto">
              <a:xfrm>
                <a:off x="3938" y="2401"/>
                <a:ext cx="589" cy="427"/>
              </a:xfrm>
              <a:custGeom>
                <a:avLst/>
                <a:gdLst/>
                <a:ahLst/>
                <a:cxnLst>
                  <a:cxn ang="0">
                    <a:pos x="751" y="2132"/>
                  </a:cxn>
                  <a:cxn ang="0">
                    <a:pos x="983" y="2078"/>
                  </a:cxn>
                  <a:cxn ang="0">
                    <a:pos x="1207" y="2011"/>
                  </a:cxn>
                  <a:cxn ang="0">
                    <a:pos x="1422" y="1930"/>
                  </a:cxn>
                  <a:cxn ang="0">
                    <a:pos x="1624" y="1837"/>
                  </a:cxn>
                  <a:cxn ang="0">
                    <a:pos x="1817" y="1732"/>
                  </a:cxn>
                  <a:cxn ang="0">
                    <a:pos x="1997" y="1616"/>
                  </a:cxn>
                  <a:cxn ang="0">
                    <a:pos x="2165" y="1490"/>
                  </a:cxn>
                  <a:cxn ang="0">
                    <a:pos x="2318" y="1356"/>
                  </a:cxn>
                  <a:cxn ang="0">
                    <a:pos x="2457" y="1210"/>
                  </a:cxn>
                  <a:cxn ang="0">
                    <a:pos x="2580" y="1057"/>
                  </a:cxn>
                  <a:cxn ang="0">
                    <a:pos x="2687" y="896"/>
                  </a:cxn>
                  <a:cxn ang="0">
                    <a:pos x="2775" y="729"/>
                  </a:cxn>
                  <a:cxn ang="0">
                    <a:pos x="2847" y="554"/>
                  </a:cxn>
                  <a:cxn ang="0">
                    <a:pos x="2898" y="374"/>
                  </a:cxn>
                  <a:cxn ang="0">
                    <a:pos x="2930" y="189"/>
                  </a:cxn>
                  <a:cxn ang="0">
                    <a:pos x="2941" y="0"/>
                  </a:cxn>
                  <a:cxn ang="0">
                    <a:pos x="0" y="0"/>
                  </a:cxn>
                  <a:cxn ang="0">
                    <a:pos x="751" y="2132"/>
                  </a:cxn>
                  <a:cxn ang="0">
                    <a:pos x="751" y="2132"/>
                  </a:cxn>
                </a:cxnLst>
                <a:rect l="0" t="0" r="r" b="b"/>
                <a:pathLst>
                  <a:path w="2941" h="2132">
                    <a:moveTo>
                      <a:pt x="751" y="2132"/>
                    </a:moveTo>
                    <a:lnTo>
                      <a:pt x="983" y="2078"/>
                    </a:lnTo>
                    <a:lnTo>
                      <a:pt x="1207" y="2011"/>
                    </a:lnTo>
                    <a:lnTo>
                      <a:pt x="1422" y="1930"/>
                    </a:lnTo>
                    <a:lnTo>
                      <a:pt x="1624" y="1837"/>
                    </a:lnTo>
                    <a:lnTo>
                      <a:pt x="1817" y="1732"/>
                    </a:lnTo>
                    <a:lnTo>
                      <a:pt x="1997" y="1616"/>
                    </a:lnTo>
                    <a:lnTo>
                      <a:pt x="2165" y="1490"/>
                    </a:lnTo>
                    <a:lnTo>
                      <a:pt x="2318" y="1356"/>
                    </a:lnTo>
                    <a:lnTo>
                      <a:pt x="2457" y="1210"/>
                    </a:lnTo>
                    <a:lnTo>
                      <a:pt x="2580" y="1057"/>
                    </a:lnTo>
                    <a:lnTo>
                      <a:pt x="2687" y="896"/>
                    </a:lnTo>
                    <a:lnTo>
                      <a:pt x="2775" y="729"/>
                    </a:lnTo>
                    <a:lnTo>
                      <a:pt x="2847" y="554"/>
                    </a:lnTo>
                    <a:lnTo>
                      <a:pt x="2898" y="374"/>
                    </a:lnTo>
                    <a:lnTo>
                      <a:pt x="2930" y="189"/>
                    </a:lnTo>
                    <a:lnTo>
                      <a:pt x="2941" y="0"/>
                    </a:lnTo>
                    <a:lnTo>
                      <a:pt x="0" y="0"/>
                    </a:lnTo>
                    <a:lnTo>
                      <a:pt x="751" y="2132"/>
                    </a:lnTo>
                  </a:path>
                </a:pathLst>
              </a:custGeom>
              <a:noFill/>
              <a:ln w="793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7" name="Line 43"/>
              <p:cNvSpPr>
                <a:spLocks noChangeShapeType="1"/>
              </p:cNvSpPr>
              <p:nvPr/>
            </p:nvSpPr>
            <p:spPr bwMode="auto">
              <a:xfrm>
                <a:off x="4403" y="2760"/>
                <a:ext cx="51" cy="29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8" name="Rectangle 44"/>
              <p:cNvSpPr>
                <a:spLocks noChangeArrowheads="1"/>
              </p:cNvSpPr>
              <p:nvPr/>
            </p:nvSpPr>
            <p:spPr bwMode="auto">
              <a:xfrm>
                <a:off x="3170" y="1975"/>
                <a:ext cx="225" cy="9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lang="ru-RU" sz="1000">
                    <a:solidFill>
                      <a:srgbClr val="000000"/>
                    </a:solidFill>
                  </a:rPr>
                  <a:t>79,0%</a:t>
                </a:r>
                <a:endParaRPr lang="ru-RU" sz="1800">
                  <a:latin typeface="Times New Roman" pitchFamily="18" charset="0"/>
                </a:endParaRPr>
              </a:p>
            </p:txBody>
          </p:sp>
          <p:sp>
            <p:nvSpPr>
              <p:cNvPr id="49" name="Rectangle 45"/>
              <p:cNvSpPr>
                <a:spLocks noChangeArrowheads="1"/>
              </p:cNvSpPr>
              <p:nvPr/>
            </p:nvSpPr>
            <p:spPr bwMode="auto">
              <a:xfrm>
                <a:off x="4485" y="2792"/>
                <a:ext cx="225" cy="9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lang="ru-RU" sz="1000">
                    <a:solidFill>
                      <a:srgbClr val="000000"/>
                    </a:solidFill>
                  </a:rPr>
                  <a:t>21,0%</a:t>
                </a:r>
                <a:endParaRPr lang="ru-RU" sz="1800">
                  <a:latin typeface="Times New Roman" pitchFamily="18" charset="0"/>
                </a:endParaRPr>
              </a:p>
            </p:txBody>
          </p:sp>
        </p:grpSp>
        <p:grpSp>
          <p:nvGrpSpPr>
            <p:cNvPr id="27" name="Group 46"/>
            <p:cNvGrpSpPr>
              <a:grpSpLocks/>
            </p:cNvGrpSpPr>
            <p:nvPr/>
          </p:nvGrpSpPr>
          <p:grpSpPr bwMode="auto">
            <a:xfrm>
              <a:off x="5867401" y="5157788"/>
              <a:ext cx="2851151" cy="152400"/>
              <a:chOff x="2218" y="3273"/>
              <a:chExt cx="1796" cy="96"/>
            </a:xfrm>
          </p:grpSpPr>
          <p:sp>
            <p:nvSpPr>
              <p:cNvPr id="28" name="Rectangle 47"/>
              <p:cNvSpPr>
                <a:spLocks noChangeArrowheads="1"/>
              </p:cNvSpPr>
              <p:nvPr/>
            </p:nvSpPr>
            <p:spPr bwMode="auto">
              <a:xfrm>
                <a:off x="2290" y="3273"/>
                <a:ext cx="825" cy="9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lang="ru-RU" sz="1000">
                    <a:solidFill>
                      <a:srgbClr val="000000"/>
                    </a:solidFill>
                  </a:rPr>
                  <a:t> Городское население</a:t>
                </a:r>
                <a:endParaRPr lang="ru-RU" sz="1800">
                  <a:latin typeface="Times New Roman" pitchFamily="18" charset="0"/>
                </a:endParaRPr>
              </a:p>
            </p:txBody>
          </p:sp>
          <p:sp>
            <p:nvSpPr>
              <p:cNvPr id="29" name="Rectangle 48"/>
              <p:cNvSpPr>
                <a:spLocks noChangeArrowheads="1"/>
              </p:cNvSpPr>
              <p:nvPr/>
            </p:nvSpPr>
            <p:spPr bwMode="auto">
              <a:xfrm>
                <a:off x="3198" y="3273"/>
                <a:ext cx="816" cy="9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lang="ru-RU" sz="1000">
                    <a:solidFill>
                      <a:srgbClr val="000000"/>
                    </a:solidFill>
                  </a:rPr>
                  <a:t>  Сельское население</a:t>
                </a:r>
                <a:endParaRPr lang="ru-RU" sz="1800">
                  <a:latin typeface="Times New Roman" pitchFamily="18" charset="0"/>
                </a:endParaRPr>
              </a:p>
            </p:txBody>
          </p:sp>
          <p:sp>
            <p:nvSpPr>
              <p:cNvPr id="30" name="Rectangle 49"/>
              <p:cNvSpPr>
                <a:spLocks noChangeArrowheads="1"/>
              </p:cNvSpPr>
              <p:nvPr/>
            </p:nvSpPr>
            <p:spPr bwMode="auto">
              <a:xfrm>
                <a:off x="2218" y="3297"/>
                <a:ext cx="71" cy="48"/>
              </a:xfrm>
              <a:prstGeom prst="rect">
                <a:avLst/>
              </a:prstGeom>
              <a:solidFill>
                <a:srgbClr val="00808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1" name="Rectangle 50"/>
              <p:cNvSpPr>
                <a:spLocks noChangeArrowheads="1"/>
              </p:cNvSpPr>
              <p:nvPr/>
            </p:nvSpPr>
            <p:spPr bwMode="auto">
              <a:xfrm>
                <a:off x="2220" y="3299"/>
                <a:ext cx="67" cy="43"/>
              </a:xfrm>
              <a:prstGeom prst="rect">
                <a:avLst/>
              </a:prstGeom>
              <a:noFill/>
              <a:ln w="7938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2" name="Rectangle 51"/>
              <p:cNvSpPr>
                <a:spLocks noChangeArrowheads="1"/>
              </p:cNvSpPr>
              <p:nvPr/>
            </p:nvSpPr>
            <p:spPr bwMode="auto">
              <a:xfrm>
                <a:off x="3167" y="3297"/>
                <a:ext cx="70" cy="48"/>
              </a:xfrm>
              <a:prstGeom prst="rect">
                <a:avLst/>
              </a:prstGeom>
              <a:solidFill>
                <a:srgbClr val="8080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" name="Rectangle 52"/>
              <p:cNvSpPr>
                <a:spLocks noChangeArrowheads="1"/>
              </p:cNvSpPr>
              <p:nvPr/>
            </p:nvSpPr>
            <p:spPr bwMode="auto">
              <a:xfrm>
                <a:off x="3169" y="3299"/>
                <a:ext cx="66" cy="43"/>
              </a:xfrm>
              <a:prstGeom prst="rect">
                <a:avLst/>
              </a:prstGeom>
              <a:noFill/>
              <a:ln w="7938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</p:grp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285720" y="1142984"/>
            <a:ext cx="8643998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 eaLnBrk="0" hangingPunct="0">
              <a:spcBef>
                <a:spcPct val="0"/>
              </a:spcBef>
              <a:buFontTx/>
              <a:buNone/>
            </a:pPr>
            <a:r>
              <a:rPr lang="ru-RU" sz="2400" b="1" dirty="0">
                <a:latin typeface="Georgia" pitchFamily="18" charset="0"/>
                <a:cs typeface="Times New Roman" pitchFamily="18" charset="0"/>
              </a:rPr>
              <a:t>Глава государства </a:t>
            </a:r>
            <a:r>
              <a:rPr lang="ru-RU" sz="2400" b="1" dirty="0" smtClean="0">
                <a:latin typeface="Georgia" pitchFamily="18" charset="0"/>
                <a:cs typeface="Times New Roman" pitchFamily="18" charset="0"/>
              </a:rPr>
              <a:t>– император.  Императорская </a:t>
            </a:r>
            <a:r>
              <a:rPr lang="ru-RU" sz="2400" b="1" dirty="0">
                <a:latin typeface="Georgia" pitchFamily="18" charset="0"/>
                <a:cs typeface="Times New Roman" pitchFamily="18" charset="0"/>
              </a:rPr>
              <a:t>власть – символ нации. </a:t>
            </a:r>
            <a:endParaRPr lang="ru-RU" sz="2400" b="1" dirty="0">
              <a:latin typeface="Georgia" pitchFamily="18" charset="0"/>
            </a:endParaRPr>
          </a:p>
        </p:txBody>
      </p:sp>
      <p:sp>
        <p:nvSpPr>
          <p:cNvPr id="3" name="Text Box 9"/>
          <p:cNvSpPr txBox="1">
            <a:spLocks noChangeArrowheads="1"/>
          </p:cNvSpPr>
          <p:nvPr/>
        </p:nvSpPr>
        <p:spPr bwMode="auto">
          <a:xfrm>
            <a:off x="357158" y="357166"/>
            <a:ext cx="8429684" cy="83099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342900" indent="-342900" algn="ctr"/>
            <a:r>
              <a:rPr lang="ru-RU" sz="2400" b="1" dirty="0" smtClean="0">
                <a:latin typeface="Georgia" pitchFamily="18" charset="0"/>
              </a:rPr>
              <a:t>Япония – это страна конституционной монархии, </a:t>
            </a:r>
            <a:endParaRPr lang="ru-RU" sz="2400" b="1" dirty="0">
              <a:latin typeface="Georgia" pitchFamily="18" charset="0"/>
            </a:endParaRPr>
          </a:p>
          <a:p>
            <a:pPr marL="342900" indent="-342900" algn="ctr">
              <a:buFontTx/>
              <a:buNone/>
            </a:pPr>
            <a:r>
              <a:rPr lang="ru-RU" sz="2400" b="1" dirty="0">
                <a:latin typeface="Georgia" pitchFamily="18" charset="0"/>
              </a:rPr>
              <a:t>  конституция принята 3.05.1947 г. </a:t>
            </a:r>
            <a:endParaRPr lang="ru-RU" sz="2400" dirty="0">
              <a:latin typeface="Georgia" pitchFamily="18" charset="0"/>
            </a:endParaRPr>
          </a:p>
        </p:txBody>
      </p:sp>
      <p:pic>
        <p:nvPicPr>
          <p:cNvPr id="4" name="Picture 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5984" y="1857364"/>
            <a:ext cx="4643438" cy="458836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pull dir="u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63"/>
          <p:cNvSpPr>
            <a:spLocks noChangeArrowheads="1"/>
          </p:cNvSpPr>
          <p:nvPr/>
        </p:nvSpPr>
        <p:spPr bwMode="auto">
          <a:xfrm>
            <a:off x="2357422" y="428604"/>
            <a:ext cx="3826689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ru-RU" sz="2400" b="1" dirty="0">
                <a:latin typeface="Georgia" pitchFamily="18" charset="0"/>
              </a:rPr>
              <a:t>Собственные ресурсы</a:t>
            </a:r>
          </a:p>
        </p:txBody>
      </p:sp>
      <p:graphicFrame>
        <p:nvGraphicFramePr>
          <p:cNvPr id="3" name="Group 15"/>
          <p:cNvGraphicFramePr>
            <a:graphicFrameLocks noGrp="1"/>
          </p:cNvGraphicFramePr>
          <p:nvPr/>
        </p:nvGraphicFramePr>
        <p:xfrm>
          <a:off x="428596" y="1214422"/>
          <a:ext cx="7991475" cy="4697288"/>
        </p:xfrm>
        <a:graphic>
          <a:graphicData uri="http://schemas.openxmlformats.org/drawingml/2006/table">
            <a:tbl>
              <a:tblPr/>
              <a:tblGrid>
                <a:gridCol w="2636837"/>
                <a:gridCol w="1758950"/>
                <a:gridCol w="3595688"/>
              </a:tblGrid>
              <a:tr h="5143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Сырье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accent1">
                            <a:alpha val="0"/>
                          </a:schemeClr>
                        </a:gs>
                        <a:gs pos="100000">
                          <a:srgbClr val="CECDD1"/>
                        </a:gs>
                      </a:gsLst>
                      <a:lin ang="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Запасы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accent1">
                            <a:alpha val="0"/>
                          </a:schemeClr>
                        </a:gs>
                        <a:gs pos="100000">
                          <a:srgbClr val="CECDD1"/>
                        </a:gs>
                      </a:gsLst>
                      <a:lin ang="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Размещение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accent1">
                            <a:alpha val="0"/>
                          </a:schemeClr>
                        </a:gs>
                        <a:gs pos="100000">
                          <a:srgbClr val="CECDD1"/>
                        </a:gs>
                      </a:gsLst>
                      <a:lin ang="0" scaled="1"/>
                    </a:gradFill>
                  </a:tcPr>
                </a:tc>
              </a:tr>
              <a:tr h="5143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Уголь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accent1">
                            <a:alpha val="0"/>
                          </a:schemeClr>
                        </a:gs>
                        <a:gs pos="100000">
                          <a:srgbClr val="CECDD1"/>
                        </a:gs>
                      </a:gsLst>
                      <a:lin ang="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8,7 млд. т.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accent1">
                            <a:alpha val="0"/>
                          </a:schemeClr>
                        </a:gs>
                        <a:gs pos="100000">
                          <a:srgbClr val="CECDD1"/>
                        </a:gs>
                      </a:gsLst>
                      <a:lin ang="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О. Хоккайдо, о. Кюсю, о. Хонсю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accent1">
                            <a:alpha val="0"/>
                          </a:schemeClr>
                        </a:gs>
                        <a:gs pos="100000">
                          <a:srgbClr val="CECDD1"/>
                        </a:gs>
                      </a:gsLst>
                      <a:lin ang="0" scaled="1"/>
                    </a:gradFill>
                  </a:tcPr>
                </a:tc>
              </a:tr>
              <a:tr h="5143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Нефть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accent1">
                            <a:alpha val="0"/>
                          </a:schemeClr>
                        </a:gs>
                        <a:gs pos="100000">
                          <a:srgbClr val="CECDD1"/>
                        </a:gs>
                      </a:gsLst>
                      <a:lin ang="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200 млн. т.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accent1">
                            <a:alpha val="0"/>
                          </a:schemeClr>
                        </a:gs>
                        <a:gs pos="100000">
                          <a:srgbClr val="CECDD1"/>
                        </a:gs>
                      </a:gsLst>
                      <a:lin ang="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Префектура Акита и Ниигата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accent1">
                            <a:alpha val="0"/>
                          </a:schemeClr>
                        </a:gs>
                        <a:gs pos="100000">
                          <a:srgbClr val="CECDD1"/>
                        </a:gs>
                      </a:gsLst>
                      <a:lin ang="0" scaled="1"/>
                    </a:gradFill>
                  </a:tcPr>
                </a:tc>
              </a:tr>
              <a:tr h="5143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Газ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accent1">
                            <a:alpha val="0"/>
                          </a:schemeClr>
                        </a:gs>
                        <a:gs pos="100000">
                          <a:srgbClr val="CECDD1"/>
                        </a:gs>
                      </a:gsLst>
                      <a:lin ang="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30 млрд. м</a:t>
                      </a:r>
                      <a:r>
                        <a:rPr kumimoji="0" lang="ru-RU" sz="2000" b="0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3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accent1">
                            <a:alpha val="0"/>
                          </a:schemeClr>
                        </a:gs>
                        <a:gs pos="100000">
                          <a:srgbClr val="CECDD1"/>
                        </a:gs>
                      </a:gsLst>
                      <a:lin ang="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   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accent1">
                            <a:alpha val="0"/>
                          </a:schemeClr>
                        </a:gs>
                        <a:gs pos="100000">
                          <a:srgbClr val="CECDD1"/>
                        </a:gs>
                      </a:gsLst>
                      <a:lin ang="0" scaled="1"/>
                    </a:gradFill>
                  </a:tcPr>
                </a:tc>
              </a:tr>
              <a:tr h="5143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Железные руды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accent1">
                            <a:alpha val="0"/>
                          </a:schemeClr>
                        </a:gs>
                        <a:gs pos="100000">
                          <a:srgbClr val="CECDD1"/>
                        </a:gs>
                      </a:gsLst>
                      <a:lin ang="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0,2 млрд.т.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accent1">
                            <a:alpha val="0"/>
                          </a:schemeClr>
                        </a:gs>
                        <a:gs pos="100000">
                          <a:srgbClr val="CECDD1"/>
                        </a:gs>
                      </a:gsLst>
                      <a:lin ang="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Северо-восток о. Хонсю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accent1">
                            <a:alpha val="0"/>
                          </a:schemeClr>
                        </a:gs>
                        <a:gs pos="100000">
                          <a:srgbClr val="CECDD1"/>
                        </a:gs>
                      </a:gsLst>
                      <a:lin ang="0" scaled="1"/>
                    </a:gradFill>
                  </a:tcPr>
                </a:tc>
              </a:tr>
              <a:tr h="5143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Марганцевые руды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accent1">
                            <a:alpha val="0"/>
                          </a:schemeClr>
                        </a:gs>
                        <a:gs pos="100000">
                          <a:srgbClr val="CECDD1"/>
                        </a:gs>
                      </a:gsLst>
                      <a:lin ang="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4,5 млн.т.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accent1">
                            <a:alpha val="0"/>
                          </a:schemeClr>
                        </a:gs>
                        <a:gs pos="100000">
                          <a:srgbClr val="CECDD1"/>
                        </a:gs>
                      </a:gsLst>
                      <a:lin ang="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Недалеко от о. Киото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accent1">
                            <a:alpha val="0"/>
                          </a:schemeClr>
                        </a:gs>
                        <a:gs pos="100000">
                          <a:srgbClr val="CECDD1"/>
                        </a:gs>
                      </a:gsLst>
                      <a:lin ang="0" scaled="1"/>
                    </a:gradFill>
                  </a:tcPr>
                </a:tc>
              </a:tr>
              <a:tr h="5143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Медные руды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accent1">
                            <a:alpha val="0"/>
                          </a:schemeClr>
                        </a:gs>
                        <a:gs pos="100000">
                          <a:srgbClr val="CECDD1"/>
                        </a:gs>
                      </a:gsLst>
                      <a:lin ang="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1,5 млн.т.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accent1">
                            <a:alpha val="0"/>
                          </a:schemeClr>
                        </a:gs>
                        <a:gs pos="100000">
                          <a:srgbClr val="CECDD1"/>
                        </a:gs>
                      </a:gsLst>
                      <a:lin ang="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О. Хонсю и о. Сикоку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accent1">
                            <a:alpha val="0"/>
                          </a:schemeClr>
                        </a:gs>
                        <a:gs pos="100000">
                          <a:srgbClr val="CECDD1"/>
                        </a:gs>
                      </a:gsLst>
                      <a:lin ang="0" scaled="1"/>
                    </a:gradFill>
                  </a:tcPr>
                </a:tc>
              </a:tr>
              <a:tr h="7191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Свинцовые руды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accent1">
                            <a:alpha val="0"/>
                          </a:schemeClr>
                        </a:gs>
                        <a:gs pos="100000">
                          <a:srgbClr val="CECDD1"/>
                        </a:gs>
                      </a:gsLst>
                      <a:lin ang="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1,9 млн.т.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accent1">
                            <a:alpha val="0"/>
                          </a:schemeClr>
                        </a:gs>
                        <a:gs pos="100000">
                          <a:srgbClr val="CECDD1"/>
                        </a:gs>
                      </a:gsLst>
                      <a:lin ang="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О. Хонсю и о. </a:t>
                      </a:r>
                      <a:r>
                        <a:rPr kumimoji="0" lang="ru-RU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Сикоку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accent1">
                            <a:alpha val="0"/>
                          </a:schemeClr>
                        </a:gs>
                        <a:gs pos="100000">
                          <a:srgbClr val="CECDD1"/>
                        </a:gs>
                      </a:gsLst>
                      <a:lin ang="0" scaled="1"/>
                    </a:grad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>
    <p:split dir="in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 txBox="1">
            <a:spLocks noChangeArrowheads="1"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eorgia" pitchFamily="18" charset="0"/>
                <a:ea typeface="+mj-ea"/>
                <a:cs typeface="+mj-cs"/>
              </a:rPr>
              <a:t>Место Японии в мире</a:t>
            </a:r>
            <a:endParaRPr kumimoji="0" lang="ru-RU" sz="3600" b="1" i="0" u="none" strike="noStrike" kern="1200" cap="none" spc="0" normalizeH="0" baseline="0" noProof="0" dirty="0">
              <a:ln>
                <a:noFill/>
              </a:ln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eorgia" pitchFamily="18" charset="0"/>
              <a:ea typeface="+mj-ea"/>
              <a:cs typeface="+mj-cs"/>
            </a:endParaRPr>
          </a:p>
        </p:txBody>
      </p:sp>
      <p:graphicFrame>
        <p:nvGraphicFramePr>
          <p:cNvPr id="3" name="Group 129"/>
          <p:cNvGraphicFramePr>
            <a:graphicFrameLocks/>
          </p:cNvGraphicFramePr>
          <p:nvPr/>
        </p:nvGraphicFramePr>
        <p:xfrm>
          <a:off x="357158" y="1357298"/>
          <a:ext cx="8429683" cy="4857784"/>
        </p:xfrm>
        <a:graphic>
          <a:graphicData uri="http://schemas.openxmlformats.org/drawingml/2006/table">
            <a:tbl>
              <a:tblPr>
                <a:tableStyleId>{7DF18680-E054-41AD-8BC1-D1AEF772440D}</a:tableStyleId>
              </a:tblPr>
              <a:tblGrid>
                <a:gridCol w="1651266"/>
                <a:gridCol w="935816"/>
                <a:gridCol w="878521"/>
                <a:gridCol w="932876"/>
                <a:gridCol w="1459437"/>
                <a:gridCol w="905811"/>
                <a:gridCol w="951577"/>
                <a:gridCol w="714379"/>
              </a:tblGrid>
              <a:tr h="77137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место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2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3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место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2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3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</a:tr>
              <a:tr h="9980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Число занятых в промышленности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Китай 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США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u="sng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Япония</a:t>
                      </a:r>
                      <a:r>
                        <a:rPr kumimoji="0" lang="ru-RU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horzOverflow="overflow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Морские суда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u="sng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Япония</a:t>
                      </a:r>
                      <a:endParaRPr kumimoji="0" lang="ru-RU" sz="1400" b="1" i="0" u="sng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Респ. Корея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ФРГ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</a:tr>
              <a:tr h="77286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Производство электроэнергии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США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Китай 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u="sng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Япония </a:t>
                      </a:r>
                      <a:endParaRPr kumimoji="0" lang="ru-RU" sz="1400" b="1" i="0" u="sng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horzOverflow="overflow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Промышленные роботы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u="sng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Япония</a:t>
                      </a:r>
                      <a:endParaRPr kumimoji="0" lang="ru-RU" sz="1400" b="1" i="0" u="sng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США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ФРГ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</a:tr>
              <a:tr h="7727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Производство электроэнергии на АЭС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США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Франция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u="sng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Япония</a:t>
                      </a:r>
                      <a:endParaRPr kumimoji="0" lang="ru-RU" sz="1400" b="1" i="0" u="sng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horzOverflow="overflow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Продукция электроники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США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u="sng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Япония</a:t>
                      </a:r>
                      <a:endParaRPr kumimoji="0" lang="ru-RU" sz="1400" b="1" i="0" u="sng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ФРГ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</a:tr>
              <a:tr h="77137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Сталь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Китай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u="sng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Япония</a:t>
                      </a:r>
                      <a:r>
                        <a:rPr kumimoji="0" lang="ru-RU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США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horzOverflow="overflow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Пластмассы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США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u="sng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Япония</a:t>
                      </a:r>
                      <a:endParaRPr kumimoji="0" lang="ru-RU" sz="1400" b="1" i="0" u="sng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ФРГ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</a:tr>
              <a:tr h="77137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Легковые автомобили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Япония 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США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ФРГ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horzOverflow="overflow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Научное оборудование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США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u="sng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Япония</a:t>
                      </a:r>
                      <a:endParaRPr kumimoji="0" lang="ru-RU" sz="1400" b="1" i="0" u="sng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ФРГ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</a:tr>
            </a:tbl>
          </a:graphicData>
        </a:graphic>
      </p:graphicFrame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F:\japan_islands_map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 dir="u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43108" y="357166"/>
            <a:ext cx="500066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>
                <a:latin typeface="Georgia" pitchFamily="18" charset="0"/>
              </a:rPr>
              <a:t>Спасибо за внимание</a:t>
            </a:r>
            <a:endParaRPr lang="ru-RU" sz="5400" b="1" dirty="0">
              <a:latin typeface="Georgia" pitchFamily="18" charset="0"/>
            </a:endParaRPr>
          </a:p>
        </p:txBody>
      </p:sp>
      <p:pic>
        <p:nvPicPr>
          <p:cNvPr id="2050" name="Picture 2" descr="F:\japan_main[2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57356" y="2018100"/>
            <a:ext cx="5603892" cy="42029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Рисунок 6" descr="http://festival.1september.ru/articles/104211/img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642918"/>
            <a:ext cx="3666079" cy="4071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0" y="5072074"/>
            <a:ext cx="55721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latin typeface="Georgia" pitchFamily="18" charset="0"/>
              </a:rPr>
              <a:t>Флаг Японии</a:t>
            </a:r>
            <a:endParaRPr lang="ru-RU" sz="4000" b="1" dirty="0">
              <a:latin typeface="Georgia" pitchFamily="18" charset="0"/>
            </a:endParaRPr>
          </a:p>
        </p:txBody>
      </p:sp>
      <p:pic>
        <p:nvPicPr>
          <p:cNvPr id="2051" name="Рисунок 5" descr="http://festival.1september.ru/articles/104211/img1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00562" y="642918"/>
            <a:ext cx="4114813" cy="4064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4714844" y="5072074"/>
            <a:ext cx="44291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latin typeface="Georgia" pitchFamily="18" charset="0"/>
              </a:rPr>
              <a:t>Герб Японии </a:t>
            </a:r>
            <a:endParaRPr lang="ru-RU" sz="4000" b="1" dirty="0">
              <a:latin typeface="Georgia" pitchFamily="18" charset="0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43438" y="500042"/>
            <a:ext cx="4071966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atin typeface="Georgia" pitchFamily="18" charset="0"/>
              </a:rPr>
              <a:t>Столица город Токио. Город расположен на самой большой равнине Канто. </a:t>
            </a:r>
          </a:p>
          <a:p>
            <a:pPr algn="ctr"/>
            <a:r>
              <a:rPr lang="ru-RU" sz="3200" dirty="0" smtClean="0">
                <a:latin typeface="Georgia" pitchFamily="18" charset="0"/>
              </a:rPr>
              <a:t>Столицей он стал в 1869 году. </a:t>
            </a:r>
          </a:p>
          <a:p>
            <a:pPr algn="ctr"/>
            <a:r>
              <a:rPr lang="ru-RU" sz="3200" dirty="0" smtClean="0">
                <a:latin typeface="Georgia" pitchFamily="18" charset="0"/>
              </a:rPr>
              <a:t>«Токио» – переводится, как «восточная столица»</a:t>
            </a:r>
            <a:endParaRPr lang="ru-RU" sz="3200" dirty="0">
              <a:latin typeface="Georgia" pitchFamily="18" charset="0"/>
            </a:endParaRPr>
          </a:p>
        </p:txBody>
      </p:sp>
      <p:pic>
        <p:nvPicPr>
          <p:cNvPr id="4098" name="Picture 2" descr="F:\1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62" y="428604"/>
            <a:ext cx="3214710" cy="5994095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F:\japan_islands_map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428596" y="428260"/>
            <a:ext cx="8103844" cy="54476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3600" b="1" i="0" u="none" strike="noStrik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cs typeface="Arial" pitchFamily="34" charset="0"/>
              </a:rPr>
              <a:t>Площадь Японии </a:t>
            </a:r>
            <a:r>
              <a:rPr kumimoji="0" lang="ru-RU" sz="3600" b="0" i="0" u="none" strike="noStrik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cs typeface="Arial" pitchFamily="34" charset="0"/>
              </a:rPr>
              <a:t>-</a:t>
            </a:r>
            <a:r>
              <a:rPr lang="ru-RU" sz="3600" dirty="0" smtClean="0">
                <a:latin typeface="Georgia" pitchFamily="18" charset="0"/>
              </a:rPr>
              <a:t>377 835 км2.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3600" dirty="0" smtClean="0">
                <a:latin typeface="Georgia" pitchFamily="18" charset="0"/>
              </a:rPr>
              <a:t>Это 61 место в мире.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3600" dirty="0" smtClean="0">
              <a:latin typeface="Georgia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dirty="0" smtClean="0">
                <a:latin typeface="Georgia" pitchFamily="18" charset="0"/>
              </a:rPr>
              <a:t>Численность населения </a:t>
            </a:r>
            <a:r>
              <a:rPr lang="ru-RU" sz="3600" dirty="0" smtClean="0">
                <a:latin typeface="Georgia" pitchFamily="18" charset="0"/>
              </a:rPr>
              <a:t>- 126 549 976 человек, это 9 место в мире. </a:t>
            </a:r>
            <a:br>
              <a:rPr lang="ru-RU" sz="3600" dirty="0" smtClean="0">
                <a:latin typeface="Georgia" pitchFamily="18" charset="0"/>
              </a:rPr>
            </a:br>
            <a:endParaRPr lang="ru-RU" sz="3600" dirty="0" smtClean="0">
              <a:latin typeface="Georgia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dirty="0" smtClean="0">
                <a:latin typeface="Georgia" pitchFamily="18" charset="0"/>
              </a:rPr>
              <a:t>Плотность населения </a:t>
            </a:r>
            <a:r>
              <a:rPr lang="ru-RU" sz="3600" dirty="0" smtClean="0">
                <a:latin typeface="Georgia" pitchFamily="18" charset="0"/>
              </a:rPr>
              <a:t>Японии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3600" dirty="0" smtClean="0">
                <a:latin typeface="Georgia" pitchFamily="18" charset="0"/>
              </a:rPr>
              <a:t>составляет  334,9 чел./Км2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ru-RU" sz="2000" dirty="0" smtClean="0">
              <a:latin typeface="Georgia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ru-RU" sz="2000" dirty="0" smtClean="0">
              <a:latin typeface="Georgia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latin typeface="Georgia" pitchFamily="18" charset="0"/>
              </a:rPr>
              <a:t>  </a:t>
            </a:r>
            <a:r>
              <a:rPr kumimoji="0" lang="ru-RU" sz="2000" b="0" i="0" u="none" strike="noStrik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cs typeface="Arial" pitchFamily="34" charset="0"/>
              </a:rPr>
              <a:t>  </a:t>
            </a:r>
          </a:p>
        </p:txBody>
      </p:sp>
    </p:spTree>
  </p:cSld>
  <p:clrMapOvr>
    <a:masterClrMapping/>
  </p:clrMapOvr>
  <p:transition spd="slow">
    <p:pull dir="l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F:\japan_islands_map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F:\78492_2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62" y="428604"/>
            <a:ext cx="6929486" cy="3559667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285720" y="4143380"/>
            <a:ext cx="857256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latin typeface="Georgia" pitchFamily="18" charset="0"/>
              </a:rPr>
              <a:t>В год через Японию проходит 10-15 тайфунов. Они приносят большие разрушения, наводнения, губят посевы.</a:t>
            </a:r>
            <a:endParaRPr lang="ru-RU" sz="3600" dirty="0">
              <a:latin typeface="Georgia" pitchFamily="18" charset="0"/>
            </a:endParaRPr>
          </a:p>
        </p:txBody>
      </p:sp>
    </p:spTree>
  </p:cSld>
  <p:clrMapOvr>
    <a:masterClrMapping/>
  </p:clrMapOvr>
  <p:transition spd="slow">
    <p:split dir="in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F:\27quake600_slide1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357166"/>
            <a:ext cx="5108002" cy="3286148"/>
          </a:xfrm>
          <a:prstGeom prst="rect">
            <a:avLst/>
          </a:prstGeom>
          <a:noFill/>
        </p:spPr>
      </p:pic>
      <p:pic>
        <p:nvPicPr>
          <p:cNvPr id="37891" name="Picture 3" descr="F:\1274331327_img_746[1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43636" y="357166"/>
            <a:ext cx="2324203" cy="3286148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285720" y="4286256"/>
            <a:ext cx="850112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latin typeface="Georgia" pitchFamily="18" charset="0"/>
              </a:rPr>
              <a:t>Ежегодно в Японии бывает около 1500 землетрясений различной силы.</a:t>
            </a:r>
            <a:endParaRPr lang="ru-RU" sz="3600" dirty="0">
              <a:latin typeface="Georgia" pitchFamily="18" charset="0"/>
            </a:endParaRPr>
          </a:p>
        </p:txBody>
      </p:sp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648</TotalTime>
  <Words>616</Words>
  <Application>Microsoft Office PowerPoint</Application>
  <PresentationFormat>Экран (4:3)</PresentationFormat>
  <Paragraphs>143</Paragraphs>
  <Slides>29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0" baseType="lpstr">
      <vt:lpstr>Аспект</vt:lpstr>
      <vt:lpstr>  Урок географии 9 класс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Открытый урок по географии</dc:title>
  <dc:creator>Admin</dc:creator>
  <cp:lastModifiedBy>Aspire</cp:lastModifiedBy>
  <cp:revision>70</cp:revision>
  <dcterms:created xsi:type="dcterms:W3CDTF">2012-01-16T09:06:45Z</dcterms:created>
  <dcterms:modified xsi:type="dcterms:W3CDTF">2014-03-25T06:11:33Z</dcterms:modified>
</cp:coreProperties>
</file>